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8"/>
  </p:notesMasterIdLst>
  <p:handoutMasterIdLst>
    <p:handoutMasterId r:id="rId39"/>
  </p:handoutMasterIdLst>
  <p:sldIdLst>
    <p:sldId id="303" r:id="rId2"/>
    <p:sldId id="260" r:id="rId3"/>
    <p:sldId id="261" r:id="rId4"/>
    <p:sldId id="262" r:id="rId5"/>
    <p:sldId id="263" r:id="rId6"/>
    <p:sldId id="269" r:id="rId7"/>
    <p:sldId id="270" r:id="rId8"/>
    <p:sldId id="264" r:id="rId9"/>
    <p:sldId id="265" r:id="rId10"/>
    <p:sldId id="300" r:id="rId11"/>
    <p:sldId id="301" r:id="rId12"/>
    <p:sldId id="266" r:id="rId13"/>
    <p:sldId id="281" r:id="rId14"/>
    <p:sldId id="271" r:id="rId15"/>
    <p:sldId id="273" r:id="rId16"/>
    <p:sldId id="274" r:id="rId17"/>
    <p:sldId id="275" r:id="rId18"/>
    <p:sldId id="276" r:id="rId19"/>
    <p:sldId id="277" r:id="rId20"/>
    <p:sldId id="282" r:id="rId21"/>
    <p:sldId id="304" r:id="rId22"/>
    <p:sldId id="298" r:id="rId23"/>
    <p:sldId id="283" r:id="rId24"/>
    <p:sldId id="284" r:id="rId25"/>
    <p:sldId id="285" r:id="rId26"/>
    <p:sldId id="286" r:id="rId27"/>
    <p:sldId id="287" r:id="rId28"/>
    <p:sldId id="302" r:id="rId29"/>
    <p:sldId id="288" r:id="rId30"/>
    <p:sldId id="305" r:id="rId31"/>
    <p:sldId id="293" r:id="rId32"/>
    <p:sldId id="294" r:id="rId33"/>
    <p:sldId id="290" r:id="rId34"/>
    <p:sldId id="297" r:id="rId35"/>
    <p:sldId id="291" r:id="rId36"/>
    <p:sldId id="299" r:id="rId37"/>
  </p:sldIdLst>
  <p:sldSz cx="9144000" cy="6858000" type="screen4x3"/>
  <p:notesSz cx="6858000" cy="9144000"/>
  <p:defaultTextStyle>
    <a:defPPr>
      <a:defRPr lang="fr-FR"/>
    </a:defPPr>
    <a:lvl1pPr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00FF"/>
    <a:srgbClr val="FFFF00"/>
    <a:srgbClr val="00FF00"/>
    <a:srgbClr val="00CC66"/>
    <a:srgbClr val="008000"/>
    <a:srgbClr val="FF00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1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1C8FF823-7607-4BC7-B454-C6F104ED6C3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292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891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0ADC1C34-91DB-4E6E-8C78-825E1486F71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504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CF8DEB70-64CB-4B0B-B43C-32FBECD13C1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FDAC4936-6882-44EB-91F2-25F1836164A7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10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91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D237D3C3-616A-4599-AC06-21C126B368D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11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01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35933D35-2CF4-4894-96F6-23D31AF163B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12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12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3320A59B-236C-4A44-9A9A-B320E8FE701F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13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2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B1227CF3-D25F-473F-B8D3-08BDD7EF1344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14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32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D226685B-1737-4F0B-A1C0-A1435A76A18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15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42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40DF9E2A-0CA9-4CCD-A5AB-3530EB441A8C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16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52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4F9BF0F5-D46E-432B-B103-CCB8BE30C7A1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17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3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F751D5F8-CE87-4027-94F9-3B0878CB45E1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18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73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CBA4C236-15D4-42E9-9F01-DDA9E11FBA0F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19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83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D05FDD4E-FA1B-4ECA-AB82-8851C5B4CF17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09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6A9756F2-E807-421D-8167-9798DF2435DD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20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93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CF8DEB70-64CB-4B0B-B43C-32FBECD13C1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21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E1934ACC-C173-4070-B913-75397EA57628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22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14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2F9CE828-A2B2-440C-97B6-22074BFFE2F6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23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24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8ACA5094-97A7-49DE-BE36-DC4A42C65A78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24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4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00FFE802-1811-4C38-9F53-220446A0C57A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25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45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D4DBC899-0F44-482B-9FC0-44ECB9ABA86D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26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55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AE4AC879-0009-4561-A91E-1866B783338E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27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65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C22C2180-F9E0-4DB8-9C04-C5F94ABAC3EE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29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5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CF8DEB70-64CB-4B0B-B43C-32FBECD13C1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30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2BA8F5EC-3570-452F-8714-E215FFCE7A7E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19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36E07F8D-111C-432E-AD61-A2974586EFBA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31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96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5C1E03B9-F7DF-45AD-9F20-8AB2AEEC2386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32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06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B7C567F6-5311-43CF-8FB7-82C1F46D78F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33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16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02348DEA-C9FE-40A8-8BE7-DF1819080AC9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34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27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A40F45EF-D8DE-4948-B149-432F7EB1042A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35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37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1473A5A8-1E6F-48CA-B644-78318D270EFF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36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47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E5AF6C1D-7779-4576-86DE-625B09224348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4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30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1E37BFA2-C41E-4290-B420-CA8B3F474A4D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5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40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4E13D119-20DE-4AEE-813C-C6AC7F151643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6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50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4D44F9BD-A874-42CF-9BE0-84CF6E13436F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7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60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66CBE9EE-31CD-4060-85DF-B7C2D274047F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8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71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FC1C969B-FBA4-423C-A2EC-F687FC97E5C6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9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81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>
              <a:defRPr sz="4800" b="1">
                <a:solidFill>
                  <a:schemeClr val="tx2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 dirty="0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Modifiez le style des sous-titres du masque</a:t>
            </a:r>
            <a:endParaRPr kumimoji="0" lang="en-US" dirty="0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20234D7-1742-4BA5-ADD4-80A1A802E817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B3E9B37-3511-428E-9CD7-47C1CA4ACE09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91541F7-D803-4BC3-9B3E-E3B41C7B8C57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7924800" cy="5257800"/>
          </a:xfrm>
        </p:spPr>
        <p:txBody>
          <a:bodyPr/>
          <a:lstStyle/>
          <a:p>
            <a:r>
              <a:rPr lang="fr-FR" smtClean="0"/>
              <a:t>Cliquez sur l'icône pour ajouter un tableau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941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388620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8620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18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buSzPct val="40000"/>
              <a:defRPr sz="2000">
                <a:latin typeface="Calibri" pitchFamily="34" charset="0"/>
              </a:defRPr>
            </a:lvl1pPr>
            <a:lvl2pPr marL="1704975" indent="-177800">
              <a:lnSpc>
                <a:spcPct val="150000"/>
              </a:lnSpc>
              <a:spcBef>
                <a:spcPts val="300"/>
              </a:spcBef>
              <a:buClr>
                <a:srgbClr val="0000FF"/>
              </a:buClr>
              <a:buSzPct val="50000"/>
              <a:buFont typeface="Arial" pitchFamily="34" charset="0"/>
              <a:buChar char="•"/>
              <a:defRPr kumimoji="0" lang="fr-FR" sz="1800" kern="1200" dirty="0" smtClean="0">
                <a:solidFill>
                  <a:srgbClr val="0000FF"/>
                </a:solidFill>
                <a:latin typeface="Calibri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300"/>
              </a:spcBef>
              <a:buSzPct val="40000"/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1CEED3B-17EE-42B1-891D-C14A47861DCE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772400" cy="713104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buNone/>
              <a:defRPr sz="2800" b="1" cap="none" baseline="0">
                <a:solidFill>
                  <a:srgbClr val="FF0000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95736" y="2564904"/>
            <a:ext cx="6552728" cy="1454888"/>
          </a:xfrm>
        </p:spPr>
        <p:txBody>
          <a:bodyPr lIns="91440" rIns="91440" anchor="t">
            <a:normAutofit/>
          </a:bodyPr>
          <a:lstStyle>
            <a:lvl1pPr marL="0" indent="0" algn="l">
              <a:buNone/>
              <a:defRPr sz="440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49B22F4-E3DD-4559-B60B-56D32E108983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Chevron 6"/>
          <p:cNvSpPr/>
          <p:nvPr/>
        </p:nvSpPr>
        <p:spPr>
          <a:xfrm>
            <a:off x="1534974" y="2852936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1349342" y="2861456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633DED0-9422-424C-9828-124DF9A3D1DD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8CEDB51-ADCA-4E7A-9A23-0F6B15BB4CE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6B49F92-FC19-41D2-AEA2-C6809BABC577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1E95947-AC94-4253-9262-A23724F12A49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D7FCFC9-B535-42AE-B72B-39E0E709C01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39115ED-8F1F-4553-AE27-D88EA10806B3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screen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extLst/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700808"/>
            <a:ext cx="8229600" cy="430648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9C6307D-B5B4-4D9B-A020-F1B0A81260C2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kumimoji="0" lang="en-US" sz="2800" b="0" kern="1200" dirty="0">
          <a:solidFill>
            <a:schemeClr val="bg2">
              <a:lumMod val="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jlhaguet.club.fr/lhermitage" TargetMode="External"/><Relationship Id="rId3" Type="http://schemas.openxmlformats.org/officeDocument/2006/relationships/image" Target="../media/image20.jpeg"/><Relationship Id="rId7" Type="http://schemas.openxmlformats.org/officeDocument/2006/relationships/hyperlink" Target="http://www.leporc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3trois3.com/" TargetMode="External"/><Relationship Id="rId5" Type="http://schemas.openxmlformats.org/officeDocument/2006/relationships/hyperlink" Target="http://www.marche-porc-breton.com/" TargetMode="External"/><Relationship Id="rId4" Type="http://schemas.openxmlformats.org/officeDocument/2006/relationships/hyperlink" Target="http://www.itp.asso.fr/" TargetMode="External"/><Relationship Id="rId9" Type="http://schemas.openxmlformats.org/officeDocument/2006/relationships/hyperlink" Target="http://truiespleinair.ifranc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sapoultry.com/htmleditbox/images/IMAGES%20SH566_Page_01_Image_POULE%20CS.jpg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eur droit 31"/>
          <p:cNvCxnSpPr/>
          <p:nvPr/>
        </p:nvCxnSpPr>
        <p:spPr>
          <a:xfrm>
            <a:off x="6507257" y="1201989"/>
            <a:ext cx="7843" cy="1468582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/>
          <p:nvPr/>
        </p:nvCxnSpPr>
        <p:spPr>
          <a:xfrm>
            <a:off x="2667000" y="3123054"/>
            <a:ext cx="6477000" cy="0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410200" y="2514600"/>
            <a:ext cx="2209800" cy="12192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/>
        </p:nvSpPr>
        <p:spPr>
          <a:xfrm>
            <a:off x="762000" y="381001"/>
            <a:ext cx="8368145" cy="6458510"/>
          </a:xfrm>
          <a:custGeom>
            <a:avLst/>
            <a:gdLst>
              <a:gd name="connsiteX0" fmla="*/ 0 w 7924800"/>
              <a:gd name="connsiteY0" fmla="*/ 5237018 h 5237018"/>
              <a:gd name="connsiteX1" fmla="*/ 1995055 w 7924800"/>
              <a:gd name="connsiteY1" fmla="*/ 2078182 h 5237018"/>
              <a:gd name="connsiteX2" fmla="*/ 7924800 w 7924800"/>
              <a:gd name="connsiteY2" fmla="*/ 0 h 523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800" h="5237018">
                <a:moveTo>
                  <a:pt x="0" y="5237018"/>
                </a:moveTo>
                <a:cubicBezTo>
                  <a:pt x="337127" y="4094018"/>
                  <a:pt x="674255" y="2951018"/>
                  <a:pt x="1995055" y="2078182"/>
                </a:cubicBezTo>
                <a:cubicBezTo>
                  <a:pt x="3315855" y="1205346"/>
                  <a:pt x="5620327" y="602673"/>
                  <a:pt x="7924800" y="0"/>
                </a:cubicBezTo>
              </a:path>
            </a:pathLst>
          </a:custGeom>
          <a:noFill/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13855" y="380999"/>
            <a:ext cx="6479546" cy="272924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914400"/>
            <a:ext cx="6400800" cy="1470025"/>
          </a:xfrm>
          <a:solidFill>
            <a:schemeClr val="bg1"/>
          </a:solidFill>
        </p:spPr>
        <p:txBody>
          <a:bodyPr>
            <a:normAutofit/>
          </a:bodyPr>
          <a:lstStyle/>
          <a:p>
            <a:pPr eaLnBrk="1" hangingPunct="1"/>
            <a:r>
              <a:rPr lang="fr-FR" dirty="0" smtClean="0"/>
              <a:t>L’élevage </a:t>
            </a:r>
            <a:r>
              <a:rPr lang="fr-FR" dirty="0" smtClean="0"/>
              <a:t>porcin</a:t>
            </a:r>
            <a:endParaRPr lang="fr-FR" dirty="0" smtClean="0"/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410200" y="3740727"/>
            <a:ext cx="2438400" cy="4572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Anthony LETORT</a:t>
            </a:r>
          </a:p>
        </p:txBody>
      </p:sp>
      <p:pic>
        <p:nvPicPr>
          <p:cNvPr id="5" name="Picture 5" descr="npo00000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2670571"/>
            <a:ext cx="1833893" cy="8793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" name="Rectangle 5"/>
          <p:cNvSpPr txBox="1">
            <a:spLocks noChangeArrowheads="1"/>
          </p:cNvSpPr>
          <p:nvPr/>
        </p:nvSpPr>
        <p:spPr>
          <a:xfrm>
            <a:off x="1447800" y="5267220"/>
            <a:ext cx="2514600" cy="828780"/>
          </a:xfrm>
          <a:prstGeom prst="rect">
            <a:avLst/>
          </a:prstGeom>
          <a:solidFill>
            <a:schemeClr val="bg1"/>
          </a:solidFill>
        </p:spPr>
        <p:txBody>
          <a:bodyPr vert="horz" lIns="45720" rIns="45720">
            <a:normAutofit fontScale="77500" lnSpcReduction="20000"/>
          </a:bodyPr>
          <a:lstStyle>
            <a:lvl1pPr marL="0" marR="64008" indent="0" algn="ct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ISARA 2A</a:t>
            </a:r>
          </a:p>
          <a:p>
            <a:r>
              <a:rPr lang="fr-FR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UE Bases de la zootechnie</a:t>
            </a:r>
          </a:p>
        </p:txBody>
      </p:sp>
      <p:pic>
        <p:nvPicPr>
          <p:cNvPr id="12" name="Picture 7" descr="07 12 24 et 25 (92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1" t="16078" r="10864" b="23934"/>
          <a:stretch/>
        </p:blipFill>
        <p:spPr bwMode="auto">
          <a:xfrm>
            <a:off x="4438650" y="4281328"/>
            <a:ext cx="4152900" cy="2458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1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stante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mater0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6035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827088" y="2708275"/>
            <a:ext cx="2087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0000CC"/>
                </a:solidFill>
                <a:latin typeface="Arial" charset="0"/>
              </a:rPr>
              <a:t>Les gestantes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6011863" y="2708275"/>
            <a:ext cx="2087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0000CC"/>
                </a:solidFill>
                <a:latin typeface="Arial" charset="0"/>
              </a:rPr>
              <a:t>La maternité</a:t>
            </a:r>
          </a:p>
        </p:txBody>
      </p:sp>
      <p:pic>
        <p:nvPicPr>
          <p:cNvPr id="11270" name="Picture 6" descr="nurse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73463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 descr="sevrage0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573463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971550" y="6092825"/>
            <a:ext cx="2087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0000CC"/>
                </a:solidFill>
                <a:latin typeface="Arial" charset="0"/>
              </a:rPr>
              <a:t>La nurserie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6011863" y="6021388"/>
            <a:ext cx="2087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0000CC"/>
                </a:solidFill>
                <a:latin typeface="Arial" charset="0"/>
              </a:rPr>
              <a:t>Le post-sevrage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La conduite en 7 bandes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763"/>
            <a:ext cx="8820150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411413" y="6092825"/>
            <a:ext cx="5041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chemeClr val="tx1"/>
                </a:solidFill>
                <a:latin typeface="Comic Sans MS" pitchFamily="66" charset="0"/>
              </a:rPr>
              <a:t>8,7 lots de mises bas par an - 2,4 par truie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43363" cy="4525963"/>
          </a:xfrm>
        </p:spPr>
        <p:txBody>
          <a:bodyPr/>
          <a:lstStyle/>
          <a:p>
            <a:pPr marL="0" indent="0" eaLnBrk="1" hangingPunct="1"/>
            <a:r>
              <a:rPr lang="fr-FR" sz="1800" dirty="0" smtClean="0"/>
              <a:t>Traitements hormonaux</a:t>
            </a:r>
          </a:p>
          <a:p>
            <a:pPr lvl="1" eaLnBrk="1" hangingPunct="1"/>
            <a:r>
              <a:rPr lang="fr-FR" sz="1400" dirty="0" smtClean="0">
                <a:solidFill>
                  <a:srgbClr val="0066FF"/>
                </a:solidFill>
              </a:rPr>
              <a:t>Synchronisation des chaleurs</a:t>
            </a:r>
          </a:p>
          <a:p>
            <a:pPr lvl="1" eaLnBrk="1" hangingPunct="1"/>
            <a:r>
              <a:rPr lang="fr-FR" sz="1400" dirty="0" smtClean="0">
                <a:solidFill>
                  <a:srgbClr val="0066FF"/>
                </a:solidFill>
              </a:rPr>
              <a:t>Ocytocine pour accélérer mise bas</a:t>
            </a:r>
          </a:p>
          <a:p>
            <a:pPr lvl="1" eaLnBrk="1" hangingPunct="1"/>
            <a:r>
              <a:rPr lang="fr-FR" sz="1400" dirty="0" smtClean="0">
                <a:solidFill>
                  <a:srgbClr val="0066FF"/>
                </a:solidFill>
              </a:rPr>
              <a:t>Hormone de croissance interdite</a:t>
            </a:r>
          </a:p>
          <a:p>
            <a:pPr lvl="1" eaLnBrk="1" hangingPunct="1"/>
            <a:endParaRPr lang="fr-FR" sz="1400" dirty="0" smtClean="0"/>
          </a:p>
          <a:p>
            <a:pPr marL="0" indent="0" eaLnBrk="1" hangingPunct="1"/>
            <a:r>
              <a:rPr lang="fr-FR" sz="1800" dirty="0" smtClean="0"/>
              <a:t>Les vaccinations :</a:t>
            </a:r>
          </a:p>
          <a:p>
            <a:pPr marL="0" indent="0" eaLnBrk="1" hangingPunct="1"/>
            <a:endParaRPr lang="fr-FR" sz="1800" dirty="0" smtClean="0"/>
          </a:p>
          <a:p>
            <a:pPr marL="0" indent="0" eaLnBrk="1" hangingPunct="1"/>
            <a:endParaRPr lang="fr-FR" sz="1800" dirty="0" smtClean="0"/>
          </a:p>
          <a:p>
            <a:pPr marL="0" indent="0" eaLnBrk="1" hangingPunct="1"/>
            <a:endParaRPr lang="fr-FR" sz="1800" dirty="0" smtClean="0"/>
          </a:p>
          <a:p>
            <a:pPr marL="0" indent="0" eaLnBrk="1" hangingPunct="1"/>
            <a:endParaRPr lang="fr-FR" sz="1800" dirty="0" smtClean="0"/>
          </a:p>
          <a:p>
            <a:pPr marL="0" indent="0" eaLnBrk="1" hangingPunct="1"/>
            <a:endParaRPr lang="fr-FR" sz="1800" dirty="0" smtClean="0"/>
          </a:p>
          <a:p>
            <a:pPr marL="0" indent="0" eaLnBrk="1" hangingPunct="1"/>
            <a:endParaRPr lang="fr-FR" sz="1800" dirty="0" smtClean="0"/>
          </a:p>
          <a:p>
            <a:pPr lvl="1" eaLnBrk="1" hangingPunct="1"/>
            <a:endParaRPr lang="fr-FR" sz="1800" dirty="0" smtClean="0"/>
          </a:p>
        </p:txBody>
      </p:sp>
      <p:sp>
        <p:nvSpPr>
          <p:cNvPr id="1331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643438" y="1600200"/>
            <a:ext cx="4043362" cy="4525963"/>
          </a:xfrm>
        </p:spPr>
        <p:txBody>
          <a:bodyPr/>
          <a:lstStyle/>
          <a:p>
            <a:pPr marL="0" indent="0" eaLnBrk="1" hangingPunct="1"/>
            <a:r>
              <a:rPr lang="fr-FR" sz="1800" dirty="0" smtClean="0"/>
              <a:t>Les désinfections</a:t>
            </a:r>
          </a:p>
          <a:p>
            <a:pPr lvl="1" eaLnBrk="1" hangingPunct="1"/>
            <a:r>
              <a:rPr lang="fr-FR" sz="1400" dirty="0" smtClean="0">
                <a:solidFill>
                  <a:srgbClr val="0066FF"/>
                </a:solidFill>
              </a:rPr>
              <a:t>Vulve, outils d’IA</a:t>
            </a:r>
          </a:p>
          <a:p>
            <a:pPr lvl="1" eaLnBrk="1" hangingPunct="1"/>
            <a:r>
              <a:rPr lang="fr-FR" sz="1400" dirty="0" smtClean="0">
                <a:solidFill>
                  <a:srgbClr val="0066FF"/>
                </a:solidFill>
              </a:rPr>
              <a:t>Désinfection des locaux </a:t>
            </a:r>
          </a:p>
          <a:p>
            <a:pPr lvl="1" eaLnBrk="1" hangingPunct="1"/>
            <a:r>
              <a:rPr lang="fr-FR" sz="1400" dirty="0" smtClean="0">
                <a:solidFill>
                  <a:srgbClr val="0066FF"/>
                </a:solidFill>
              </a:rPr>
              <a:t>+ Vide sanitaire</a:t>
            </a:r>
          </a:p>
          <a:p>
            <a:pPr lvl="1" eaLnBrk="1" hangingPunct="1"/>
            <a:endParaRPr lang="fr-FR" sz="1400" dirty="0" smtClean="0"/>
          </a:p>
          <a:p>
            <a:pPr lvl="1" eaLnBrk="1" hangingPunct="1"/>
            <a:endParaRPr lang="fr-FR" sz="1800" dirty="0" smtClean="0"/>
          </a:p>
          <a:p>
            <a:pPr marL="0" indent="0" eaLnBrk="1" hangingPunct="1"/>
            <a:r>
              <a:rPr lang="fr-FR" sz="1800" dirty="0" smtClean="0"/>
              <a:t>Les traitements des porcelets :</a:t>
            </a:r>
          </a:p>
          <a:p>
            <a:pPr lvl="1" eaLnBrk="1" hangingPunct="1"/>
            <a:r>
              <a:rPr lang="fr-FR" sz="1400" dirty="0" smtClean="0">
                <a:solidFill>
                  <a:srgbClr val="0066FF"/>
                </a:solidFill>
              </a:rPr>
              <a:t>Injection de fer</a:t>
            </a:r>
          </a:p>
          <a:p>
            <a:pPr lvl="1" eaLnBrk="1" hangingPunct="1"/>
            <a:r>
              <a:rPr lang="fr-FR" sz="1400" dirty="0" smtClean="0">
                <a:solidFill>
                  <a:srgbClr val="0066FF"/>
                </a:solidFill>
              </a:rPr>
              <a:t>Meulage des dents</a:t>
            </a:r>
          </a:p>
          <a:p>
            <a:pPr lvl="1" eaLnBrk="1" hangingPunct="1"/>
            <a:r>
              <a:rPr lang="fr-FR" sz="1400" dirty="0" err="1" smtClean="0">
                <a:solidFill>
                  <a:srgbClr val="0066FF"/>
                </a:solidFill>
              </a:rPr>
              <a:t>Caudectomie</a:t>
            </a:r>
            <a:endParaRPr lang="fr-FR" sz="1400" dirty="0" smtClean="0">
              <a:solidFill>
                <a:srgbClr val="0066FF"/>
              </a:solidFill>
            </a:endParaRPr>
          </a:p>
          <a:p>
            <a:pPr lvl="1" eaLnBrk="1" hangingPunct="1"/>
            <a:r>
              <a:rPr lang="fr-FR" sz="1400" dirty="0" smtClean="0">
                <a:solidFill>
                  <a:srgbClr val="0066FF"/>
                </a:solidFill>
              </a:rPr>
              <a:t>Castration des mâles</a:t>
            </a:r>
          </a:p>
          <a:p>
            <a:pPr marL="0" indent="0" eaLnBrk="1" hangingPunct="1"/>
            <a:endParaRPr lang="fr-FR" sz="1400" dirty="0" smtClean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Spécificités de l’intensification 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859338" y="981075"/>
            <a:ext cx="45624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Blip>
                <a:blip r:embed="rId3"/>
              </a:buBlip>
            </a:pPr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609600" y="3505200"/>
            <a:ext cx="3005138" cy="1581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fr-FR" sz="1400" b="1">
                <a:solidFill>
                  <a:schemeClr val="tx1"/>
                </a:solidFill>
                <a:latin typeface="Times New Roman" pitchFamily="18" charset="0"/>
              </a:rPr>
              <a:t>Introduction dans l’élevage</a:t>
            </a:r>
          </a:p>
          <a:p>
            <a:pPr>
              <a:spcBef>
                <a:spcPct val="0"/>
              </a:spcBef>
            </a:pPr>
            <a:r>
              <a:rPr lang="fr-FR" sz="1400">
                <a:solidFill>
                  <a:schemeClr val="tx1"/>
                </a:solidFill>
                <a:latin typeface="Times New Roman" pitchFamily="18" charset="0"/>
              </a:rPr>
              <a:t>Rhinite</a:t>
            </a:r>
          </a:p>
          <a:p>
            <a:pPr>
              <a:spcBef>
                <a:spcPct val="0"/>
              </a:spcBef>
            </a:pPr>
            <a:r>
              <a:rPr lang="fr-FR" sz="1400">
                <a:solidFill>
                  <a:schemeClr val="tx1"/>
                </a:solidFill>
                <a:latin typeface="Times New Roman" pitchFamily="18" charset="0"/>
              </a:rPr>
              <a:t>Grippe</a:t>
            </a:r>
          </a:p>
          <a:p>
            <a:pPr>
              <a:spcBef>
                <a:spcPct val="0"/>
              </a:spcBef>
            </a:pPr>
            <a:r>
              <a:rPr lang="fr-FR" sz="1400">
                <a:solidFill>
                  <a:schemeClr val="tx1"/>
                </a:solidFill>
                <a:latin typeface="Times New Roman" pitchFamily="18" charset="0"/>
              </a:rPr>
              <a:t>Aujesky</a:t>
            </a:r>
          </a:p>
          <a:p>
            <a:pPr>
              <a:spcBef>
                <a:spcPct val="0"/>
              </a:spcBef>
            </a:pPr>
            <a:r>
              <a:rPr lang="fr-FR" sz="1400">
                <a:solidFill>
                  <a:schemeClr val="tx1"/>
                </a:solidFill>
                <a:latin typeface="Times New Roman" pitchFamily="18" charset="0"/>
              </a:rPr>
              <a:t>Parvovirose</a:t>
            </a:r>
          </a:p>
          <a:p>
            <a:pPr>
              <a:spcBef>
                <a:spcPct val="0"/>
              </a:spcBef>
            </a:pPr>
            <a:r>
              <a:rPr lang="fr-FR" sz="1400">
                <a:solidFill>
                  <a:schemeClr val="tx1"/>
                </a:solidFill>
                <a:latin typeface="Times New Roman" pitchFamily="18" charset="0"/>
              </a:rPr>
              <a:t>Rouget</a:t>
            </a:r>
          </a:p>
          <a:p>
            <a:pPr>
              <a:spcBef>
                <a:spcPct val="0"/>
              </a:spcBef>
            </a:pPr>
            <a:r>
              <a:rPr lang="fr-FR" sz="1400" i="1">
                <a:solidFill>
                  <a:srgbClr val="0000CC"/>
                </a:solidFill>
                <a:latin typeface="Times New Roman" pitchFamily="18" charset="0"/>
              </a:rPr>
              <a:t>Pendant la quarantaine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609600" y="5181600"/>
            <a:ext cx="3048000" cy="73025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fr-FR" sz="1400" b="1">
                <a:solidFill>
                  <a:schemeClr val="tx1"/>
                </a:solidFill>
                <a:latin typeface="Times New Roman" pitchFamily="18" charset="0"/>
              </a:rPr>
              <a:t>Avant la mise bas</a:t>
            </a:r>
          </a:p>
          <a:p>
            <a:pPr>
              <a:spcBef>
                <a:spcPct val="0"/>
              </a:spcBef>
            </a:pPr>
            <a:r>
              <a:rPr lang="fr-FR" sz="1400">
                <a:solidFill>
                  <a:schemeClr val="tx1"/>
                </a:solidFill>
                <a:latin typeface="Times New Roman" pitchFamily="18" charset="0"/>
              </a:rPr>
              <a:t>Série de vaccination</a:t>
            </a:r>
          </a:p>
          <a:p>
            <a:pPr>
              <a:spcBef>
                <a:spcPct val="0"/>
              </a:spcBef>
            </a:pPr>
            <a:r>
              <a:rPr lang="fr-FR" sz="1400" i="1">
                <a:solidFill>
                  <a:srgbClr val="FF0000"/>
                </a:solidFill>
                <a:latin typeface="Times New Roman" pitchFamily="18" charset="0"/>
              </a:rPr>
              <a:t>Pour protéger le porcelet</a:t>
            </a: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609600" y="6172200"/>
            <a:ext cx="3048000" cy="517525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fr-FR" sz="1400" b="1">
                <a:solidFill>
                  <a:schemeClr val="tx1"/>
                </a:solidFill>
                <a:latin typeface="Times New Roman" pitchFamily="18" charset="0"/>
              </a:rPr>
              <a:t>Au sevrage</a:t>
            </a:r>
          </a:p>
          <a:p>
            <a:pPr>
              <a:spcBef>
                <a:spcPct val="0"/>
              </a:spcBef>
            </a:pPr>
            <a:r>
              <a:rPr lang="fr-FR" sz="1400">
                <a:solidFill>
                  <a:schemeClr val="tx1"/>
                </a:solidFill>
                <a:latin typeface="Times New Roman" pitchFamily="18" charset="0"/>
              </a:rPr>
              <a:t>mycoplasme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fr-FR" dirty="0" smtClean="0"/>
              <a:t>Bien qu’omnivore, en France les rations sont uniquement à base de végétaux</a:t>
            </a:r>
          </a:p>
          <a:p>
            <a:pPr lvl="1" eaLnBrk="1" hangingPunct="1"/>
            <a:r>
              <a:rPr lang="fr-FR" dirty="0" smtClean="0"/>
              <a:t>Céréale et son = 70 à 75 % de l’alimentation porcine</a:t>
            </a:r>
          </a:p>
          <a:p>
            <a:pPr lvl="1" eaLnBrk="1" hangingPunct="1"/>
            <a:r>
              <a:rPr lang="fr-FR" dirty="0" smtClean="0"/>
              <a:t>Complémentation protéique à base de tourteau</a:t>
            </a:r>
          </a:p>
          <a:p>
            <a:pPr lvl="1" eaLnBrk="1" hangingPunct="1"/>
            <a:endParaRPr lang="fr-FR" dirty="0" smtClean="0"/>
          </a:p>
          <a:p>
            <a:pPr eaLnBrk="1" hangingPunct="1"/>
            <a:r>
              <a:rPr lang="fr-FR" dirty="0" smtClean="0"/>
              <a:t>La difficulté de formuler des aliments par les éleveurs</a:t>
            </a:r>
          </a:p>
          <a:p>
            <a:pPr lvl="1" eaLnBrk="1" hangingPunct="1"/>
            <a:r>
              <a:rPr lang="fr-FR" dirty="0" smtClean="0"/>
              <a:t>Variété d’aliments : gestantes, allaitantes, starter, 1</a:t>
            </a:r>
            <a:r>
              <a:rPr lang="fr-FR" baseline="30000" dirty="0" smtClean="0"/>
              <a:t>er</a:t>
            </a:r>
            <a:r>
              <a:rPr lang="fr-FR" dirty="0" smtClean="0"/>
              <a:t> </a:t>
            </a:r>
            <a:r>
              <a:rPr lang="fr-FR" dirty="0" err="1" smtClean="0"/>
              <a:t>age</a:t>
            </a:r>
            <a:r>
              <a:rPr lang="fr-FR" dirty="0" smtClean="0"/>
              <a:t>, 2</a:t>
            </a:r>
            <a:r>
              <a:rPr lang="fr-FR" baseline="30000" dirty="0" smtClean="0"/>
              <a:t>ème</a:t>
            </a:r>
            <a:r>
              <a:rPr lang="fr-FR" dirty="0" smtClean="0"/>
              <a:t>  âge, nourrain, croissance, finition</a:t>
            </a:r>
          </a:p>
          <a:p>
            <a:pPr lvl="1" eaLnBrk="1" hangingPunct="1"/>
            <a:r>
              <a:rPr lang="fr-FR" dirty="0" smtClean="0"/>
              <a:t>L’importante des équilibres en vitamines, acides aminés et minéraux</a:t>
            </a:r>
          </a:p>
          <a:p>
            <a:pPr lvl="1" eaLnBrk="1" hangingPunct="1"/>
            <a:r>
              <a:rPr lang="fr-FR" dirty="0" smtClean="0"/>
              <a:t>Plus de 250 usines en France</a:t>
            </a:r>
          </a:p>
          <a:p>
            <a:pPr eaLnBrk="1" hangingPunct="1"/>
            <a:endParaRPr lang="fr-FR" dirty="0" smtClean="0"/>
          </a:p>
          <a:p>
            <a:pPr eaLnBrk="1" hangingPunct="1"/>
            <a:r>
              <a:rPr lang="fr-FR" dirty="0" smtClean="0"/>
              <a:t>35 % des éleveurs fabriquent leur propre aliment (autoproduction complétée d’achat extérieur)</a:t>
            </a:r>
          </a:p>
          <a:p>
            <a:pPr eaLnBrk="1" hangingPunct="1"/>
            <a:endParaRPr lang="fr-FR" dirty="0" smtClean="0"/>
          </a:p>
          <a:p>
            <a:pPr lvl="1" eaLnBrk="1" hangingPunct="1"/>
            <a:endParaRPr lang="fr-FR" dirty="0" smtClean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L’alimentation porcine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mtClean="0"/>
              <a:t>Une production essentiellement bretonne</a:t>
            </a:r>
          </a:p>
        </p:txBody>
      </p:sp>
      <p:pic>
        <p:nvPicPr>
          <p:cNvPr id="15363" name="Picture 3" descr="Répartition de la production porcine française dans les régions (% du tota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981075"/>
            <a:ext cx="4849812" cy="442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411413" y="6002338"/>
            <a:ext cx="4608512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FR">
                <a:solidFill>
                  <a:schemeClr val="tx1"/>
                </a:solidFill>
                <a:latin typeface="Times New Roman" pitchFamily="18" charset="0"/>
              </a:rPr>
              <a:t>Répartition de la production porcine française dans les régions (en pourcentage de la production totale) </a:t>
            </a:r>
          </a:p>
          <a:p>
            <a:pPr algn="l" eaLnBrk="1" hangingPunct="1"/>
            <a:r>
              <a:rPr lang="fr-FR" sz="1200">
                <a:solidFill>
                  <a:schemeClr val="tx1"/>
                </a:solidFill>
                <a:latin typeface="Times New Roman" pitchFamily="18" charset="0"/>
              </a:rPr>
              <a:t>Source IFIP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l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04813"/>
            <a:ext cx="33845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p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13100"/>
            <a:ext cx="316865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uprapo_race_du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4"/>
          <a:stretch>
            <a:fillRect/>
          </a:stretch>
        </p:blipFill>
        <p:spPr bwMode="auto">
          <a:xfrm>
            <a:off x="5292725" y="3213100"/>
            <a:ext cx="3024188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250825" y="188913"/>
            <a:ext cx="8569325" cy="25923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2339975" y="2420938"/>
            <a:ext cx="4032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FF0000"/>
                </a:solidFill>
                <a:latin typeface="Times New Roman" pitchFamily="18" charset="0"/>
              </a:rPr>
              <a:t>Races conventionnelles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1619250" y="2349500"/>
            <a:ext cx="1441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200">
                <a:solidFill>
                  <a:schemeClr val="tx1"/>
                </a:solidFill>
                <a:latin typeface="Times New Roman" pitchFamily="18" charset="0"/>
              </a:rPr>
              <a:t>Large white</a:t>
            </a:r>
          </a:p>
        </p:txBody>
      </p:sp>
      <p:pic>
        <p:nvPicPr>
          <p:cNvPr id="16392" name="Picture 8" descr="rgas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5445125"/>
            <a:ext cx="1800225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 descr="rba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445125"/>
            <a:ext cx="1944688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6156325" y="2420938"/>
            <a:ext cx="14414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200">
                <a:solidFill>
                  <a:schemeClr val="tx1"/>
                </a:solidFill>
                <a:latin typeface="Times New Roman" pitchFamily="18" charset="0"/>
              </a:rPr>
              <a:t>Landrace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6084888" y="5084763"/>
            <a:ext cx="14414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200">
                <a:solidFill>
                  <a:schemeClr val="tx1"/>
                </a:solidFill>
                <a:latin typeface="Times New Roman" pitchFamily="18" charset="0"/>
              </a:rPr>
              <a:t>Duroc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1331913" y="5084763"/>
            <a:ext cx="14414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200">
                <a:solidFill>
                  <a:schemeClr val="tx1"/>
                </a:solidFill>
                <a:latin typeface="Times New Roman" pitchFamily="18" charset="0"/>
              </a:rPr>
              <a:t>Piétrain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1403350" y="6583363"/>
            <a:ext cx="14414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200">
                <a:solidFill>
                  <a:schemeClr val="tx1"/>
                </a:solidFill>
                <a:latin typeface="Times New Roman" pitchFamily="18" charset="0"/>
              </a:rPr>
              <a:t>Basque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6156325" y="6583363"/>
            <a:ext cx="14414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200">
                <a:solidFill>
                  <a:schemeClr val="tx1"/>
                </a:solidFill>
                <a:latin typeface="Times New Roman" pitchFamily="18" charset="0"/>
              </a:rPr>
              <a:t>Gascon</a:t>
            </a:r>
          </a:p>
        </p:txBody>
      </p:sp>
      <p:pic>
        <p:nvPicPr>
          <p:cNvPr id="16399" name="Picture 15" descr="race_landra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04813"/>
            <a:ext cx="3241675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 large-white français</a:t>
            </a:r>
          </a:p>
        </p:txBody>
      </p:sp>
      <p:pic>
        <p:nvPicPr>
          <p:cNvPr id="17411" name="Picture 3" descr="l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844675"/>
            <a:ext cx="4679950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979613" y="4581525"/>
            <a:ext cx="4852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forte productivité</a:t>
            </a: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 numérique (25 porcelets sevrés par an par truie)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1412875"/>
            <a:ext cx="219551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Bonne musculature et faible épaisseur de lard dorsal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1042988" y="6021388"/>
            <a:ext cx="7129462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 b="1">
                <a:solidFill>
                  <a:srgbClr val="0000FF"/>
                </a:solidFill>
                <a:latin typeface="Times New Roman" pitchFamily="18" charset="0"/>
              </a:rPr>
              <a:t>Lignée femelle et lignée mâle</a:t>
            </a:r>
          </a:p>
          <a:p>
            <a:pPr>
              <a:spcBef>
                <a:spcPct val="0"/>
              </a:spcBef>
            </a:pPr>
            <a:r>
              <a:rPr lang="fr-FR" sz="1800" i="1">
                <a:solidFill>
                  <a:schemeClr val="tx1"/>
                </a:solidFill>
                <a:latin typeface="Times New Roman" pitchFamily="18" charset="0"/>
              </a:rPr>
              <a:t>Non sensible au stress (indemne du gène halothane)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3203575" y="1125538"/>
            <a:ext cx="233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un manque de longueur</a:t>
            </a: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6877050" y="2852738"/>
            <a:ext cx="1841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La plus forte croissance</a:t>
            </a:r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3924300" y="393382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 flipH="1" flipV="1">
            <a:off x="1835150" y="2133600"/>
            <a:ext cx="1008063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>
            <a:off x="6516688" y="3141663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2484438" y="1628775"/>
            <a:ext cx="3671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5867400"/>
            <a:ext cx="6718300" cy="569913"/>
          </a:xfrm>
          <a:ln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fr-FR" sz="1600" smtClean="0">
                <a:solidFill>
                  <a:srgbClr val="0000FF"/>
                </a:solidFill>
              </a:rPr>
              <a:t>Lignée femelle</a:t>
            </a:r>
          </a:p>
          <a:p>
            <a:pPr algn="ctr" eaLnBrk="1" hangingPunct="1">
              <a:lnSpc>
                <a:spcPct val="90000"/>
              </a:lnSpc>
            </a:pPr>
            <a:r>
              <a:rPr lang="fr-FR" sz="1600" smtClean="0"/>
              <a:t>Non sensible au stress</a:t>
            </a:r>
          </a:p>
          <a:p>
            <a:pPr algn="ctr" eaLnBrk="1" hangingPunct="1">
              <a:lnSpc>
                <a:spcPct val="90000"/>
              </a:lnSpc>
            </a:pPr>
            <a:endParaRPr lang="fr-FR" sz="1600" smtClean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 landrace français</a:t>
            </a:r>
          </a:p>
        </p:txBody>
      </p:sp>
      <p:pic>
        <p:nvPicPr>
          <p:cNvPr id="18436" name="Picture 4" descr="race_landr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628775"/>
            <a:ext cx="4103688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116013" y="4365625"/>
            <a:ext cx="6721475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Même qualité de reproduction que le large white</a:t>
            </a: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(prolificité, qualité maternelles) </a:t>
            </a:r>
          </a:p>
          <a:p>
            <a:pPr>
              <a:spcBef>
                <a:spcPct val="20000"/>
              </a:spcBef>
            </a:pP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avec en plus un grande précocité sexuelle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979613" y="836613"/>
            <a:ext cx="4965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Carcasse longue mais fine</a:t>
            </a: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  avec faible dépôt de gras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4859338" y="37163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700338" y="1412875"/>
            <a:ext cx="3455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162050" y="5465763"/>
            <a:ext cx="7021513" cy="376237"/>
          </a:xfrm>
        </p:spPr>
        <p:txBody>
          <a:bodyPr>
            <a:normAutofit fontScale="77500" lnSpcReduction="20000"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fr-FR" sz="1600" smtClean="0">
                <a:solidFill>
                  <a:srgbClr val="FF0000"/>
                </a:solidFill>
              </a:rPr>
              <a:t>Sensible au stress</a:t>
            </a:r>
            <a:r>
              <a:rPr lang="fr-FR" sz="1600" smtClean="0"/>
              <a:t> qui lui donne une vocation de race de croisement lors duquel la sensibilité disparaît</a:t>
            </a:r>
          </a:p>
          <a:p>
            <a:pPr algn="ctr" eaLnBrk="1" hangingPunct="1">
              <a:lnSpc>
                <a:spcPct val="80000"/>
              </a:lnSpc>
            </a:pPr>
            <a:r>
              <a:rPr lang="fr-FR" sz="1600" smtClean="0"/>
              <a:t>Développement récent de piétrain indemne du gène halothane</a:t>
            </a:r>
          </a:p>
          <a:p>
            <a:pPr algn="ctr" eaLnBrk="1" hangingPunct="1">
              <a:lnSpc>
                <a:spcPct val="80000"/>
              </a:lnSpc>
            </a:pPr>
            <a:endParaRPr lang="fr-FR" sz="1600" smtClean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 piétrain</a:t>
            </a:r>
          </a:p>
        </p:txBody>
      </p:sp>
      <p:pic>
        <p:nvPicPr>
          <p:cNvPr id="19460" name="Picture 4" descr="p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44675"/>
            <a:ext cx="49180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971550" y="10525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culard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0" y="1773238"/>
            <a:ext cx="16192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rendement carcasse excellent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6480175" y="1916113"/>
            <a:ext cx="26638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Efficacité alimentaire excellente mais un manque d’appétit</a:t>
            </a: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990600" y="6248400"/>
            <a:ext cx="7272338" cy="3762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Lignée mâle </a:t>
            </a:r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 flipH="1" flipV="1">
            <a:off x="1692275" y="1412875"/>
            <a:ext cx="1008063" cy="158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 flipV="1">
            <a:off x="6156325" y="2492375"/>
            <a:ext cx="5762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 lnSpcReduction="10000"/>
          </a:bodyPr>
          <a:lstStyle/>
          <a:p>
            <a:pPr eaLnBrk="1" hangingPunct="1"/>
            <a:endParaRPr lang="fr-FR" smtClean="0"/>
          </a:p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Truies parentales : F1 large white * landrace</a:t>
            </a:r>
          </a:p>
          <a:p>
            <a:pPr eaLnBrk="1" hangingPunct="1"/>
            <a:endParaRPr lang="fr-FR" smtClean="0">
              <a:solidFill>
                <a:srgbClr val="FF0000"/>
              </a:solidFill>
            </a:endParaRPr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Croisements mâles :</a:t>
            </a:r>
          </a:p>
          <a:p>
            <a:pPr lvl="1" eaLnBrk="1" hangingPunct="1"/>
            <a:r>
              <a:rPr lang="fr-FR" smtClean="0"/>
              <a:t>Verrat  F1 piétrain * large white</a:t>
            </a:r>
          </a:p>
          <a:p>
            <a:pPr lvl="1" eaLnBrk="1" hangingPunct="1"/>
            <a:r>
              <a:rPr lang="fr-FR" smtClean="0"/>
              <a:t>Verrat P76 : penshire * laconie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Les croisements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908175" y="2420938"/>
            <a:ext cx="18399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fr-FR" sz="1800">
                <a:solidFill>
                  <a:srgbClr val="0000CC"/>
                </a:solidFill>
                <a:latin typeface="Comic Sans MS" pitchFamily="66" charset="0"/>
              </a:rPr>
              <a:t>♀  LW            X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427538" y="2420938"/>
            <a:ext cx="752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fr-FR" sz="1800">
                <a:solidFill>
                  <a:srgbClr val="0000CC"/>
                </a:solidFill>
                <a:latin typeface="Comic Sans MS" pitchFamily="66" charset="0"/>
              </a:rPr>
              <a:t>♀  Ld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3563938" y="2781300"/>
            <a:ext cx="0" cy="6477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3132138" y="3500438"/>
            <a:ext cx="4510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fr-FR" sz="1800">
                <a:solidFill>
                  <a:srgbClr val="0000CC"/>
                </a:solidFill>
                <a:latin typeface="Comic Sans MS" pitchFamily="66" charset="0"/>
              </a:rPr>
              <a:t>♀  F1             X           verrat terminal     </a:t>
            </a: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4716463" y="3860800"/>
            <a:ext cx="0" cy="57467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4211638" y="4581525"/>
            <a:ext cx="15859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fr-FR" sz="1800">
                <a:solidFill>
                  <a:srgbClr val="0000CC"/>
                </a:solidFill>
                <a:latin typeface="Comic Sans MS" pitchFamily="66" charset="0"/>
              </a:rPr>
              <a:t>Porcelet (F2)</a:t>
            </a: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5867400" y="4797425"/>
            <a:ext cx="1728788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7667625" y="4581525"/>
            <a:ext cx="1133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fr-FR" sz="1800">
                <a:solidFill>
                  <a:srgbClr val="FF0000"/>
                </a:solidFill>
                <a:latin typeface="Comic Sans MS" pitchFamily="66" charset="0"/>
              </a:rPr>
              <a:t>abattage</a:t>
            </a: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692275" y="3716338"/>
            <a:ext cx="1296988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611188" y="3500438"/>
            <a:ext cx="8874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fr-FR" sz="1800">
                <a:solidFill>
                  <a:srgbClr val="FF0000"/>
                </a:solidFill>
                <a:latin typeface="Comic Sans MS" pitchFamily="66" charset="0"/>
              </a:rPr>
              <a:t>achats</a:t>
            </a: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152400" y="1905000"/>
            <a:ext cx="8763000" cy="3429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Le cochon</a:t>
            </a:r>
            <a:r>
              <a:rPr lang="fr-FR" smtClean="0"/>
              <a:t> : l’animal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Le porc</a:t>
            </a:r>
            <a:r>
              <a:rPr lang="fr-FR" smtClean="0"/>
              <a:t> : la viande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La truie</a:t>
            </a:r>
            <a:r>
              <a:rPr lang="fr-FR" smtClean="0"/>
              <a:t> : la femelle reproductrice ayant eu des porcelets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La cochette</a:t>
            </a:r>
            <a:r>
              <a:rPr lang="fr-FR" smtClean="0"/>
              <a:t> : femelle reproductrice qui n’a pas encore eu de porcelets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Le vérat</a:t>
            </a:r>
            <a:r>
              <a:rPr lang="fr-FR" smtClean="0"/>
              <a:t> : le mâle reproducteur 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Le porcelet</a:t>
            </a:r>
            <a:r>
              <a:rPr lang="fr-FR" smtClean="0"/>
              <a:t> : mâle ou femelle de qq semaines destinés à l’engraissement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Porc charcutier</a:t>
            </a:r>
            <a:r>
              <a:rPr lang="fr-FR" smtClean="0"/>
              <a:t> : animal proche de l’abattage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Un peu de vocabulaire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07 12 24 et 25 (9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1" r="10864" b="23933"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403350" y="549275"/>
            <a:ext cx="6264275" cy="5594350"/>
          </a:xfrm>
          <a:prstGeom prst="rect">
            <a:avLst/>
          </a:prstGeom>
          <a:solidFill>
            <a:srgbClr val="FFFF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L’Institut Technique du Porc : </a:t>
            </a:r>
            <a:r>
              <a:rPr lang="fr-FR" sz="1800">
                <a:solidFill>
                  <a:schemeClr val="tx1"/>
                </a:solidFill>
                <a:latin typeface="Times New Roman" pitchFamily="18" charset="0"/>
                <a:hlinkClick r:id="rId4"/>
              </a:rPr>
              <a:t>http://www.itp.asso.fr/</a:t>
            </a:r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Le MPB : </a:t>
            </a:r>
            <a:r>
              <a:rPr lang="fr-FR" sz="1800">
                <a:solidFill>
                  <a:schemeClr val="tx1"/>
                </a:solidFill>
                <a:latin typeface="Times New Roman" pitchFamily="18" charset="0"/>
                <a:hlinkClick r:id="rId5"/>
              </a:rPr>
              <a:t>http://www.marche-porc-breton.com/</a:t>
            </a:r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La filière porc : </a:t>
            </a:r>
            <a:r>
              <a:rPr lang="fr-FR" sz="1800">
                <a:solidFill>
                  <a:schemeClr val="tx1"/>
                </a:solidFill>
                <a:latin typeface="Times New Roman" pitchFamily="18" charset="0"/>
                <a:hlinkClick r:id="rId6"/>
              </a:rPr>
              <a:t>http://www.3trois3.com</a:t>
            </a:r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La viande de porc : </a:t>
            </a:r>
            <a:r>
              <a:rPr lang="fr-FR" sz="1800">
                <a:solidFill>
                  <a:schemeClr val="tx1"/>
                </a:solidFill>
                <a:latin typeface="Times New Roman" pitchFamily="18" charset="0"/>
                <a:hlinkClick r:id="rId7"/>
              </a:rPr>
              <a:t>http://www.leporc.com</a:t>
            </a:r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Un éleveur breton qui « ouvre ses portes » : </a:t>
            </a:r>
            <a:r>
              <a:rPr lang="fr-FR" sz="1800">
                <a:solidFill>
                  <a:schemeClr val="tx1"/>
                </a:solidFill>
                <a:latin typeface="Times New Roman" pitchFamily="18" charset="0"/>
                <a:hlinkClick r:id="rId8"/>
              </a:rPr>
              <a:t>http://jlhaguet.club.fr/lhermitage</a:t>
            </a:r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Le porc plein air : </a:t>
            </a:r>
            <a:r>
              <a:rPr lang="fr-FR" sz="1800">
                <a:solidFill>
                  <a:schemeClr val="tx1"/>
                </a:solidFill>
                <a:latin typeface="Times New Roman" pitchFamily="18" charset="0"/>
                <a:hlinkClick r:id="rId9"/>
              </a:rPr>
              <a:t>http://truiespleinair.ifrance.com</a:t>
            </a:r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 </a:t>
            </a:r>
          </a:p>
          <a:p>
            <a:pPr eaLnBrk="1" hangingPunct="1"/>
            <a:endParaRPr lang="fr-FR" sz="18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eur droit 31"/>
          <p:cNvCxnSpPr/>
          <p:nvPr/>
        </p:nvCxnSpPr>
        <p:spPr>
          <a:xfrm>
            <a:off x="6507257" y="1201989"/>
            <a:ext cx="7843" cy="1468582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/>
          <p:nvPr/>
        </p:nvCxnSpPr>
        <p:spPr>
          <a:xfrm>
            <a:off x="2667000" y="3123054"/>
            <a:ext cx="6477000" cy="0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410200" y="2514600"/>
            <a:ext cx="2209800" cy="12192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/>
        </p:nvSpPr>
        <p:spPr>
          <a:xfrm>
            <a:off x="762000" y="381001"/>
            <a:ext cx="8368145" cy="6458510"/>
          </a:xfrm>
          <a:custGeom>
            <a:avLst/>
            <a:gdLst>
              <a:gd name="connsiteX0" fmla="*/ 0 w 7924800"/>
              <a:gd name="connsiteY0" fmla="*/ 5237018 h 5237018"/>
              <a:gd name="connsiteX1" fmla="*/ 1995055 w 7924800"/>
              <a:gd name="connsiteY1" fmla="*/ 2078182 h 5237018"/>
              <a:gd name="connsiteX2" fmla="*/ 7924800 w 7924800"/>
              <a:gd name="connsiteY2" fmla="*/ 0 h 523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800" h="5237018">
                <a:moveTo>
                  <a:pt x="0" y="5237018"/>
                </a:moveTo>
                <a:cubicBezTo>
                  <a:pt x="337127" y="4094018"/>
                  <a:pt x="674255" y="2951018"/>
                  <a:pt x="1995055" y="2078182"/>
                </a:cubicBezTo>
                <a:cubicBezTo>
                  <a:pt x="3315855" y="1205346"/>
                  <a:pt x="5620327" y="602673"/>
                  <a:pt x="7924800" y="0"/>
                </a:cubicBezTo>
              </a:path>
            </a:pathLst>
          </a:custGeom>
          <a:noFill/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13855" y="380999"/>
            <a:ext cx="6479546" cy="272924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914400"/>
            <a:ext cx="6400800" cy="147002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fr-FR" dirty="0" smtClean="0"/>
              <a:t>L’élevage </a:t>
            </a:r>
            <a:r>
              <a:rPr lang="fr-FR" dirty="0" smtClean="0"/>
              <a:t>de volaille de chair</a:t>
            </a:r>
            <a:endParaRPr lang="fr-FR" dirty="0" smtClean="0"/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410200" y="3740727"/>
            <a:ext cx="2438400" cy="4572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Anthony LETORT</a:t>
            </a:r>
          </a:p>
        </p:txBody>
      </p:sp>
      <p:pic>
        <p:nvPicPr>
          <p:cNvPr id="5" name="Picture 5" descr="npo00000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2670571"/>
            <a:ext cx="1833893" cy="8793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" name="Rectangle 5"/>
          <p:cNvSpPr txBox="1">
            <a:spLocks noChangeArrowheads="1"/>
          </p:cNvSpPr>
          <p:nvPr/>
        </p:nvSpPr>
        <p:spPr>
          <a:xfrm>
            <a:off x="1447800" y="5267220"/>
            <a:ext cx="2514600" cy="828780"/>
          </a:xfrm>
          <a:prstGeom prst="rect">
            <a:avLst/>
          </a:prstGeom>
          <a:solidFill>
            <a:schemeClr val="bg1"/>
          </a:solidFill>
        </p:spPr>
        <p:txBody>
          <a:bodyPr vert="horz" lIns="45720" rIns="45720">
            <a:normAutofit fontScale="77500" lnSpcReduction="20000"/>
          </a:bodyPr>
          <a:lstStyle>
            <a:lvl1pPr marL="0" marR="64008" indent="0" algn="ct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ISARA 2A</a:t>
            </a:r>
          </a:p>
          <a:p>
            <a:r>
              <a:rPr lang="fr-FR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UE Bases de la zootechnie</a:t>
            </a:r>
          </a:p>
        </p:txBody>
      </p:sp>
      <p:pic>
        <p:nvPicPr>
          <p:cNvPr id="13" name="Picture 5" descr="poul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1"/>
          <a:stretch>
            <a:fillRect/>
          </a:stretch>
        </p:blipFill>
        <p:spPr bwMode="auto">
          <a:xfrm>
            <a:off x="4792757" y="4259823"/>
            <a:ext cx="3429000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85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Les élevages « chair » en France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413"/>
            <a:ext cx="397668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Engraissement d’animaux livrés à 1 jours :</a:t>
            </a:r>
          </a:p>
          <a:p>
            <a:pPr lvl="1" eaLnBrk="1" hangingPunct="1"/>
            <a:endParaRPr lang="fr-FR" smtClean="0"/>
          </a:p>
          <a:p>
            <a:pPr lvl="1" eaLnBrk="1" hangingPunct="1"/>
            <a:endParaRPr lang="fr-FR" smtClean="0"/>
          </a:p>
          <a:p>
            <a:pPr lvl="1" eaLnBrk="1" hangingPunct="1"/>
            <a:endParaRPr lang="fr-FR" smtClean="0"/>
          </a:p>
          <a:p>
            <a:pPr lvl="1"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Engraissement d’animaux démarrés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Achats de poulettes prêtes à pondre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L’approvisionnement en animaux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611188" y="2205038"/>
            <a:ext cx="3240087" cy="12477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fr-FR" sz="1800" b="1">
                <a:solidFill>
                  <a:srgbClr val="FF0000"/>
                </a:solidFill>
                <a:latin typeface="Times New Roman" pitchFamily="18" charset="0"/>
              </a:rPr>
              <a:t>+</a:t>
            </a:r>
          </a:p>
          <a:p>
            <a:pPr marL="342900" indent="-342900">
              <a:spcBef>
                <a:spcPct val="20000"/>
              </a:spcBef>
            </a:pPr>
            <a:r>
              <a:rPr lang="fr-FR">
                <a:solidFill>
                  <a:schemeClr val="tx1"/>
                </a:solidFill>
                <a:latin typeface="Times New Roman" pitchFamily="18" charset="0"/>
              </a:rPr>
              <a:t>Maîtrise de la phase de démarrage</a:t>
            </a:r>
          </a:p>
          <a:p>
            <a:pPr marL="342900" indent="-342900">
              <a:spcBef>
                <a:spcPct val="20000"/>
              </a:spcBef>
            </a:pPr>
            <a:r>
              <a:rPr lang="fr-FR">
                <a:solidFill>
                  <a:schemeClr val="tx1"/>
                </a:solidFill>
                <a:latin typeface="Times New Roman" pitchFamily="18" charset="0"/>
              </a:rPr>
              <a:t>Certitudes sanitaires</a:t>
            </a:r>
          </a:p>
          <a:p>
            <a:pPr marL="342900" indent="-342900">
              <a:spcBef>
                <a:spcPct val="20000"/>
              </a:spcBef>
            </a:pPr>
            <a:r>
              <a:rPr lang="fr-FR">
                <a:solidFill>
                  <a:schemeClr val="tx1"/>
                </a:solidFill>
                <a:latin typeface="Times New Roman" pitchFamily="18" charset="0"/>
              </a:rPr>
              <a:t>Meilleures marges (IC plus faible)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787900" y="2205038"/>
            <a:ext cx="2952750" cy="12477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fr-FR" sz="1800" b="1">
                <a:solidFill>
                  <a:srgbClr val="0000CC"/>
                </a:solidFill>
                <a:latin typeface="Times New Roman" pitchFamily="18" charset="0"/>
              </a:rPr>
              <a:t>-</a:t>
            </a:r>
          </a:p>
          <a:p>
            <a:pPr marL="342900" indent="-342900">
              <a:spcBef>
                <a:spcPct val="20000"/>
              </a:spcBef>
            </a:pPr>
            <a:r>
              <a:rPr lang="fr-FR">
                <a:solidFill>
                  <a:schemeClr val="tx1"/>
                </a:solidFill>
                <a:latin typeface="Times New Roman" pitchFamily="18" charset="0"/>
              </a:rPr>
              <a:t>Équipement en poussinières</a:t>
            </a:r>
          </a:p>
          <a:p>
            <a:pPr marL="342900" indent="-342900">
              <a:spcBef>
                <a:spcPct val="20000"/>
              </a:spcBef>
            </a:pPr>
            <a:r>
              <a:rPr lang="fr-FR">
                <a:solidFill>
                  <a:schemeClr val="tx1"/>
                </a:solidFill>
                <a:latin typeface="Times New Roman" pitchFamily="18" charset="0"/>
              </a:rPr>
              <a:t>Technicité</a:t>
            </a:r>
          </a:p>
          <a:p>
            <a:pPr marL="342900" indent="-342900">
              <a:spcBef>
                <a:spcPct val="20000"/>
              </a:spcBef>
            </a:pPr>
            <a:r>
              <a:rPr lang="fr-FR">
                <a:solidFill>
                  <a:schemeClr val="tx1"/>
                </a:solidFill>
                <a:latin typeface="Times New Roman" pitchFamily="18" charset="0"/>
              </a:rPr>
              <a:t>Surveillance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373" name="Group 5"/>
          <p:cNvGraphicFramePr>
            <a:graphicFrameLocks noGrp="1"/>
          </p:cNvGraphicFramePr>
          <p:nvPr>
            <p:ph sz="half" idx="1"/>
          </p:nvPr>
        </p:nvGraphicFramePr>
        <p:xfrm>
          <a:off x="1447800" y="914400"/>
          <a:ext cx="6065838" cy="2486025"/>
        </p:xfrm>
        <a:graphic>
          <a:graphicData uri="http://schemas.openxmlformats.org/drawingml/2006/table">
            <a:tbl>
              <a:tblPr/>
              <a:tblGrid>
                <a:gridCol w="2022475"/>
                <a:gridCol w="2020888"/>
                <a:gridCol w="2022475"/>
              </a:tblGrid>
              <a:tr h="642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Nombre d’élevages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Nombre de couvoirs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Poulets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11 700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77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0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Pintades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2840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Canards 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1700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33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Dindes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4000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13" marB="46813" anchor="ctr" anchorCtr="1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60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924425" y="3873500"/>
            <a:ext cx="2652713" cy="2222500"/>
          </a:xfrm>
          <a:noFill/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Ansériforme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Oie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Canard Commun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Canard de Barbarie</a:t>
            </a:r>
          </a:p>
          <a:p>
            <a:pPr lvl="1" eaLnBrk="1" hangingPunct="1">
              <a:lnSpc>
                <a:spcPct val="90000"/>
              </a:lnSpc>
            </a:pPr>
            <a:endParaRPr lang="fr-FR" sz="1800" smtClean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90000"/>
              </a:lnSpc>
            </a:pPr>
            <a:endParaRPr lang="fr-FR" sz="1800" smtClean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Les ateliers chair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873500"/>
            <a:ext cx="3022600" cy="22225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Gallinacées (galliforme)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Poule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Pintade 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Dinde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Faisan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Pigeon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800" smtClean="0">
                <a:solidFill>
                  <a:srgbClr val="FF0000"/>
                </a:solidFill>
              </a:rPr>
              <a:t>Caille</a:t>
            </a: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1116013" y="6308725"/>
            <a:ext cx="6551612" cy="349250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fr-FR" sz="1800">
                <a:solidFill>
                  <a:schemeClr val="bg1"/>
                </a:solidFill>
                <a:latin typeface="Times New Roman" pitchFamily="18" charset="0"/>
              </a:rPr>
              <a:t>Utilisation de souches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Particularités zootechniques des Oiseaux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23850" y="1125538"/>
            <a:ext cx="2449513" cy="641350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>
                <a:solidFill>
                  <a:schemeClr val="bg1"/>
                </a:solidFill>
                <a:latin typeface="Times New Roman" pitchFamily="18" charset="0"/>
              </a:rPr>
              <a:t>Poussin n’a pas de plumage mais un duvet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23850" y="1989138"/>
            <a:ext cx="2449513" cy="915987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>
                <a:solidFill>
                  <a:schemeClr val="bg1"/>
                </a:solidFill>
                <a:latin typeface="Times New Roman" pitchFamily="18" charset="0"/>
              </a:rPr>
              <a:t>Appareil respiratoire avec des sacs aériens mais pas de plèvre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4643438" y="1196975"/>
            <a:ext cx="32400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>
                <a:solidFill>
                  <a:srgbClr val="0000CC"/>
                </a:solidFill>
                <a:latin typeface="Times New Roman" pitchFamily="18" charset="0"/>
              </a:rPr>
              <a:t>Régulation de la température indispensable</a:t>
            </a:r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>
            <a:off x="3203575" y="1412875"/>
            <a:ext cx="1296988" cy="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4716463" y="2133600"/>
            <a:ext cx="3168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fr-FR" sz="1800">
                <a:solidFill>
                  <a:srgbClr val="0000CC"/>
                </a:solidFill>
                <a:latin typeface="Times New Roman" pitchFamily="18" charset="0"/>
              </a:rPr>
              <a:t>Sensibilité importante aux infections respiratoires</a:t>
            </a:r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3203575" y="2492375"/>
            <a:ext cx="1296988" cy="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323850" y="3573463"/>
            <a:ext cx="2303463" cy="376237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Isolation, radiants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4787900" y="4652963"/>
            <a:ext cx="3670300" cy="788987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Ventilation </a:t>
            </a:r>
          </a:p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(gaz, germes, poussières)</a:t>
            </a:r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3203575" y="3573463"/>
            <a:ext cx="5329238" cy="376237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Litière absorbante apportant un confort thermique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323850" y="4652963"/>
            <a:ext cx="4248150" cy="788987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Densité en bâtiments</a:t>
            </a:r>
          </a:p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Taille du bâtiments (Label : 400m² maxi)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323850" y="5949950"/>
            <a:ext cx="8208963" cy="376238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Vide sanitaire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Importance de la température pour les poussins</a:t>
            </a:r>
          </a:p>
        </p:txBody>
      </p:sp>
      <p:pic>
        <p:nvPicPr>
          <p:cNvPr id="27651" name="Picture 3" descr="radi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84"/>
          <a:stretch>
            <a:fillRect/>
          </a:stretch>
        </p:blipFill>
        <p:spPr bwMode="auto">
          <a:xfrm>
            <a:off x="1908175" y="3933825"/>
            <a:ext cx="4340225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radi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34"/>
          <a:stretch>
            <a:fillRect/>
          </a:stretch>
        </p:blipFill>
        <p:spPr bwMode="auto">
          <a:xfrm>
            <a:off x="1908175" y="1052513"/>
            <a:ext cx="434022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radi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87" b="45340"/>
          <a:stretch>
            <a:fillRect/>
          </a:stretch>
        </p:blipFill>
        <p:spPr bwMode="auto">
          <a:xfrm>
            <a:off x="1908175" y="3141663"/>
            <a:ext cx="43402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fr-FR" sz="1800" smtClean="0"/>
          </a:p>
          <a:p>
            <a:pPr lvl="1" eaLnBrk="1" hangingPunct="1"/>
            <a:endParaRPr lang="fr-FR" sz="1800" smtClean="0"/>
          </a:p>
          <a:p>
            <a:pPr lvl="1" eaLnBrk="1" hangingPunct="1"/>
            <a:endParaRPr lang="fr-FR" sz="1800" smtClean="0"/>
          </a:p>
          <a:p>
            <a:pPr lvl="1" eaLnBrk="1" hangingPunct="1"/>
            <a:endParaRPr lang="fr-FR" sz="1800" smtClean="0"/>
          </a:p>
          <a:p>
            <a:pPr lvl="1" eaLnBrk="1" hangingPunct="1"/>
            <a:endParaRPr lang="fr-FR" sz="1800" smtClean="0"/>
          </a:p>
          <a:p>
            <a:pPr eaLnBrk="1" hangingPunct="1"/>
            <a:endParaRPr lang="fr-FR" sz="1500" smtClean="0"/>
          </a:p>
          <a:p>
            <a:pPr eaLnBrk="1" hangingPunct="1"/>
            <a:endParaRPr lang="fr-FR" sz="1500" smtClean="0"/>
          </a:p>
          <a:p>
            <a:pPr eaLnBrk="1" hangingPunct="1"/>
            <a:endParaRPr lang="fr-FR" sz="1500" smtClean="0"/>
          </a:p>
          <a:p>
            <a:pPr eaLnBrk="1" hangingPunct="1"/>
            <a:endParaRPr lang="fr-FR" sz="1500" smtClean="0"/>
          </a:p>
          <a:p>
            <a:pPr eaLnBrk="1" hangingPunct="1"/>
            <a:endParaRPr lang="fr-FR" sz="1500" smtClean="0"/>
          </a:p>
          <a:p>
            <a:pPr eaLnBrk="1" hangingPunct="1"/>
            <a:endParaRPr lang="fr-FR" sz="1500" smtClean="0"/>
          </a:p>
          <a:p>
            <a:pPr eaLnBrk="1" hangingPunct="1"/>
            <a:endParaRPr lang="fr-FR" sz="1500" smtClean="0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Atelier chair : fonctionnement bande unique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059113" y="1268413"/>
            <a:ext cx="2017712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0000CC"/>
                </a:solidFill>
                <a:latin typeface="Times New Roman" pitchFamily="18" charset="0"/>
              </a:rPr>
              <a:t>Granulés de petite dimension</a:t>
            </a:r>
          </a:p>
          <a:p>
            <a:pPr eaLnBrk="1" hangingPunct="1"/>
            <a:r>
              <a:rPr lang="fr-FR">
                <a:solidFill>
                  <a:srgbClr val="0000CC"/>
                </a:solidFill>
                <a:latin typeface="Times New Roman" pitchFamily="18" charset="0"/>
              </a:rPr>
              <a:t>+ GRIT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23850" y="1268413"/>
            <a:ext cx="2519363" cy="703262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chemeClr val="bg1"/>
                </a:solidFill>
                <a:latin typeface="Times New Roman" pitchFamily="18" charset="0"/>
              </a:rPr>
              <a:t>Démarrage </a:t>
            </a:r>
          </a:p>
          <a:p>
            <a:pPr eaLnBrk="1" hangingPunct="1"/>
            <a:r>
              <a:rPr lang="fr-FR">
                <a:solidFill>
                  <a:schemeClr val="bg1"/>
                </a:solidFill>
                <a:latin typeface="Times New Roman" pitchFamily="18" charset="0"/>
              </a:rPr>
              <a:t>(Poulet : 4 semaines)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276600" y="5157788"/>
            <a:ext cx="187166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0000CC"/>
                </a:solidFill>
                <a:latin typeface="Times New Roman" pitchFamily="18" charset="0"/>
              </a:rPr>
              <a:t>Niveau énergétique et protéique plus faible (brisure de maïs, son, verdure)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395288" y="3860800"/>
            <a:ext cx="2519362" cy="703263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chemeClr val="bg1"/>
                </a:solidFill>
                <a:latin typeface="Times New Roman" pitchFamily="18" charset="0"/>
              </a:rPr>
              <a:t>Croissance </a:t>
            </a:r>
          </a:p>
          <a:p>
            <a:pPr eaLnBrk="1" hangingPunct="1"/>
            <a:r>
              <a:rPr lang="fr-FR">
                <a:solidFill>
                  <a:schemeClr val="bg1"/>
                </a:solidFill>
                <a:latin typeface="Times New Roman" pitchFamily="18" charset="0"/>
              </a:rPr>
              <a:t>(Poulet : 3 semaines)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395288" y="5300663"/>
            <a:ext cx="2519362" cy="703262"/>
          </a:xfrm>
          <a:prstGeom prst="rect">
            <a:avLst/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chemeClr val="bg1"/>
                </a:solidFill>
                <a:latin typeface="Times New Roman" pitchFamily="18" charset="0"/>
              </a:rPr>
              <a:t>Finition </a:t>
            </a:r>
          </a:p>
          <a:p>
            <a:pPr eaLnBrk="1" hangingPunct="1"/>
            <a:r>
              <a:rPr lang="fr-FR">
                <a:solidFill>
                  <a:schemeClr val="bg1"/>
                </a:solidFill>
                <a:latin typeface="Times New Roman" pitchFamily="18" charset="0"/>
              </a:rPr>
              <a:t>(Poulet : 1 semaines)</a:t>
            </a: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5435600" y="2060575"/>
            <a:ext cx="3313113" cy="10795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fr-FR">
                <a:solidFill>
                  <a:srgbClr val="FF0000"/>
                </a:solidFill>
                <a:latin typeface="Times New Roman" pitchFamily="18" charset="0"/>
              </a:rPr>
              <a:t>Dégradation de l’indice de consommation (IC) si rupture de croissance au démarrage malgré une croissance compensatrice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5435600" y="5445125"/>
            <a:ext cx="3313113" cy="34607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  <a:latin typeface="Times New Roman" pitchFamily="18" charset="0"/>
              </a:rPr>
              <a:t>Éviter le sur-engraissement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5435600" y="3789363"/>
            <a:ext cx="3313113" cy="59055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fr-FR">
                <a:solidFill>
                  <a:srgbClr val="FF0000"/>
                </a:solidFill>
                <a:latin typeface="Times New Roman" pitchFamily="18" charset="0"/>
              </a:rPr>
              <a:t>Croissance maximale pour développement musculaire maximal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5435600" y="1341438"/>
            <a:ext cx="3313113" cy="59055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fr-FR">
                <a:solidFill>
                  <a:srgbClr val="FF0000"/>
                </a:solidFill>
                <a:latin typeface="Times New Roman" pitchFamily="18" charset="0"/>
              </a:rPr>
              <a:t>Développement squelettique, musculaire et digestif</a:t>
            </a:r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4140200" y="2492375"/>
            <a:ext cx="0" cy="244951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>
            <a:normAutofit fontScale="85000" lnSpcReduction="10000"/>
          </a:bodyPr>
          <a:lstStyle/>
          <a:p>
            <a:r>
              <a:rPr lang="fr-FR" smtClean="0"/>
              <a:t>Jabot : </a:t>
            </a:r>
          </a:p>
          <a:p>
            <a:pPr lvl="1"/>
            <a:r>
              <a:rPr lang="fr-FR" smtClean="0"/>
              <a:t>pétrissage du bol alimentaire provenant de la bouche et des remontée du gésier</a:t>
            </a:r>
          </a:p>
          <a:p>
            <a:endParaRPr lang="fr-FR" smtClean="0"/>
          </a:p>
          <a:p>
            <a:r>
              <a:rPr lang="fr-FR" smtClean="0"/>
              <a:t>Proventricule (ventricule succenturié) :</a:t>
            </a:r>
          </a:p>
          <a:p>
            <a:pPr lvl="1"/>
            <a:r>
              <a:rPr lang="fr-FR" smtClean="0"/>
              <a:t>« estomac chimique »</a:t>
            </a:r>
          </a:p>
          <a:p>
            <a:pPr lvl="1"/>
            <a:endParaRPr lang="fr-FR" smtClean="0"/>
          </a:p>
          <a:p>
            <a:r>
              <a:rPr lang="fr-FR" smtClean="0"/>
              <a:t>Gésier </a:t>
            </a:r>
          </a:p>
          <a:p>
            <a:pPr lvl="1"/>
            <a:r>
              <a:rPr lang="fr-FR" smtClean="0"/>
              <a:t>« estomac mécanique »</a:t>
            </a:r>
          </a:p>
          <a:p>
            <a:pPr lvl="1"/>
            <a:endParaRPr lang="fr-FR" smtClean="0"/>
          </a:p>
          <a:p>
            <a:pPr lvl="1"/>
            <a:endParaRPr lang="fr-FR" smtClean="0"/>
          </a:p>
          <a:p>
            <a:endParaRPr lang="fr-FR" smtClean="0"/>
          </a:p>
        </p:txBody>
      </p:sp>
      <p:sp>
        <p:nvSpPr>
          <p:cNvPr id="296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Anatomie digestive</a:t>
            </a:r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47800"/>
            <a:ext cx="4521200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fr-FR" sz="2400" smtClean="0"/>
              <a:t>Qualités en chair</a:t>
            </a:r>
          </a:p>
        </p:txBody>
      </p:sp>
      <p:graphicFrame>
        <p:nvGraphicFramePr>
          <p:cNvPr id="194564" name="Group 4"/>
          <p:cNvGraphicFramePr>
            <a:graphicFrameLocks noGrp="1"/>
          </p:cNvGraphicFramePr>
          <p:nvPr>
            <p:ph type="tbl" idx="1"/>
          </p:nvPr>
        </p:nvGraphicFramePr>
        <p:xfrm>
          <a:off x="179388" y="5067300"/>
          <a:ext cx="8307388" cy="871538"/>
        </p:xfrm>
        <a:graphic>
          <a:graphicData uri="http://schemas.openxmlformats.org/drawingml/2006/table">
            <a:tbl>
              <a:tblPr/>
              <a:tblGrid>
                <a:gridCol w="2095619"/>
                <a:gridCol w="1554649"/>
                <a:gridCol w="1551235"/>
                <a:gridCol w="1593899"/>
                <a:gridCol w="1511986"/>
              </a:tblGrid>
              <a:tr h="871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Poulet export (37j)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1,4 kg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Standard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1,8 kg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Label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2,2 kg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Fermier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</a:rPr>
                        <a:t>1,8 à 3,5 kg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68413"/>
            <a:ext cx="8540750" cy="344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Les différentes phases de production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331913" y="5013325"/>
            <a:ext cx="2087562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gestation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116013" y="3213100"/>
            <a:ext cx="2087562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insémination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779838" y="3644900"/>
            <a:ext cx="2087562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maternité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6516688" y="1989138"/>
            <a:ext cx="2087562" cy="36671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  <a:latin typeface="Arial" charset="0"/>
              </a:rPr>
              <a:t>post sevrage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6516688" y="3933825"/>
            <a:ext cx="2087562" cy="366713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  <a:latin typeface="Arial" charset="0"/>
              </a:rPr>
              <a:t>engraissement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395288" y="1628775"/>
            <a:ext cx="2087562" cy="366713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FF0000"/>
                </a:solidFill>
                <a:latin typeface="Arial" charset="0"/>
              </a:rPr>
              <a:t>élevage</a:t>
            </a:r>
          </a:p>
        </p:txBody>
      </p:sp>
      <p:sp>
        <p:nvSpPr>
          <p:cNvPr id="4105" name="AutoShape 9"/>
          <p:cNvSpPr>
            <a:spLocks noChangeArrowheads="1"/>
          </p:cNvSpPr>
          <p:nvPr/>
        </p:nvSpPr>
        <p:spPr bwMode="auto">
          <a:xfrm rot="5400000" flipV="1">
            <a:off x="21432" y="3658394"/>
            <a:ext cx="1900237" cy="11525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144" y="10828"/>
                </a:moveTo>
                <a:cubicBezTo>
                  <a:pt x="19144" y="10819"/>
                  <a:pt x="19145" y="10809"/>
                  <a:pt x="19145" y="10800"/>
                </a:cubicBezTo>
                <a:cubicBezTo>
                  <a:pt x="19145" y="6191"/>
                  <a:pt x="15408" y="2455"/>
                  <a:pt x="10800" y="2455"/>
                </a:cubicBezTo>
                <a:cubicBezTo>
                  <a:pt x="6266" y="2454"/>
                  <a:pt x="2562" y="6074"/>
                  <a:pt x="2457" y="10606"/>
                </a:cubicBezTo>
                <a:lnTo>
                  <a:pt x="2" y="10549"/>
                </a:lnTo>
                <a:cubicBezTo>
                  <a:pt x="138" y="4684"/>
                  <a:pt x="4932" y="-1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2"/>
                  <a:pt x="21599" y="10825"/>
                  <a:pt x="21599" y="10837"/>
                </a:cubicBezTo>
                <a:lnTo>
                  <a:pt x="24299" y="10846"/>
                </a:lnTo>
                <a:lnTo>
                  <a:pt x="20358" y="14761"/>
                </a:lnTo>
                <a:lnTo>
                  <a:pt x="16444" y="10819"/>
                </a:lnTo>
                <a:lnTo>
                  <a:pt x="19144" y="10828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06" name="AutoShape 10"/>
          <p:cNvSpPr>
            <a:spLocks noChangeArrowheads="1"/>
          </p:cNvSpPr>
          <p:nvPr/>
        </p:nvSpPr>
        <p:spPr bwMode="auto">
          <a:xfrm rot="19175490" flipV="1">
            <a:off x="2771775" y="4005263"/>
            <a:ext cx="1827213" cy="11525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182" y="5225"/>
                </a:moveTo>
                <a:cubicBezTo>
                  <a:pt x="14737" y="3830"/>
                  <a:pt x="12808" y="3051"/>
                  <a:pt x="10800" y="3051"/>
                </a:cubicBezTo>
                <a:cubicBezTo>
                  <a:pt x="9116" y="3050"/>
                  <a:pt x="7477" y="3599"/>
                  <a:pt x="6133" y="4613"/>
                </a:cubicBezTo>
                <a:lnTo>
                  <a:pt x="4296" y="2177"/>
                </a:lnTo>
                <a:cubicBezTo>
                  <a:pt x="6169" y="764"/>
                  <a:pt x="8452" y="-1"/>
                  <a:pt x="10800" y="0"/>
                </a:cubicBezTo>
                <a:cubicBezTo>
                  <a:pt x="13598" y="0"/>
                  <a:pt x="16288" y="1086"/>
                  <a:pt x="18301" y="3030"/>
                </a:cubicBezTo>
                <a:lnTo>
                  <a:pt x="20177" y="1088"/>
                </a:lnTo>
                <a:lnTo>
                  <a:pt x="20282" y="7062"/>
                </a:lnTo>
                <a:lnTo>
                  <a:pt x="14307" y="7167"/>
                </a:lnTo>
                <a:lnTo>
                  <a:pt x="16182" y="5225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07" name="AutoShape 11"/>
          <p:cNvSpPr>
            <a:spLocks noChangeArrowheads="1"/>
          </p:cNvSpPr>
          <p:nvPr/>
        </p:nvSpPr>
        <p:spPr bwMode="auto">
          <a:xfrm rot="5884545" flipH="1" flipV="1">
            <a:off x="4752182" y="2199481"/>
            <a:ext cx="2278062" cy="20034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457" y="10055"/>
                </a:moveTo>
                <a:cubicBezTo>
                  <a:pt x="19070" y="5561"/>
                  <a:pt x="15310" y="2111"/>
                  <a:pt x="10800" y="2111"/>
                </a:cubicBezTo>
                <a:cubicBezTo>
                  <a:pt x="9741" y="2110"/>
                  <a:pt x="8691" y="2304"/>
                  <a:pt x="7701" y="2682"/>
                </a:cubicBezTo>
                <a:lnTo>
                  <a:pt x="6948" y="709"/>
                </a:lnTo>
                <a:cubicBezTo>
                  <a:pt x="8178" y="240"/>
                  <a:pt x="9483" y="-1"/>
                  <a:pt x="10800" y="0"/>
                </a:cubicBezTo>
                <a:cubicBezTo>
                  <a:pt x="16405" y="0"/>
                  <a:pt x="21079" y="4288"/>
                  <a:pt x="21560" y="9874"/>
                </a:cubicBezTo>
                <a:lnTo>
                  <a:pt x="24250" y="9642"/>
                </a:lnTo>
                <a:lnTo>
                  <a:pt x="20831" y="13707"/>
                </a:lnTo>
                <a:lnTo>
                  <a:pt x="16766" y="10286"/>
                </a:lnTo>
                <a:lnTo>
                  <a:pt x="19457" y="10055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08" name="AutoShape 12"/>
          <p:cNvSpPr>
            <a:spLocks noChangeArrowheads="1"/>
          </p:cNvSpPr>
          <p:nvPr/>
        </p:nvSpPr>
        <p:spPr bwMode="auto">
          <a:xfrm rot="12282766" flipV="1">
            <a:off x="2700338" y="2636838"/>
            <a:ext cx="1846262" cy="14414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837" y="7481"/>
                </a:moveTo>
                <a:cubicBezTo>
                  <a:pt x="17494" y="4226"/>
                  <a:pt x="14320" y="2104"/>
                  <a:pt x="10800" y="2104"/>
                </a:cubicBezTo>
                <a:cubicBezTo>
                  <a:pt x="7302" y="2103"/>
                  <a:pt x="4145" y="4198"/>
                  <a:pt x="2787" y="7421"/>
                </a:cubicBezTo>
                <a:lnTo>
                  <a:pt x="848" y="6603"/>
                </a:lnTo>
                <a:cubicBezTo>
                  <a:pt x="2536" y="2601"/>
                  <a:pt x="6456" y="-1"/>
                  <a:pt x="10800" y="0"/>
                </a:cubicBezTo>
                <a:cubicBezTo>
                  <a:pt x="15172" y="0"/>
                  <a:pt x="19113" y="2636"/>
                  <a:pt x="20782" y="6678"/>
                </a:cubicBezTo>
                <a:lnTo>
                  <a:pt x="23278" y="5647"/>
                </a:lnTo>
                <a:lnTo>
                  <a:pt x="21242" y="10547"/>
                </a:lnTo>
                <a:lnTo>
                  <a:pt x="16342" y="8511"/>
                </a:lnTo>
                <a:lnTo>
                  <a:pt x="18837" y="748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09" name="AutoShape 13"/>
          <p:cNvSpPr>
            <a:spLocks noChangeArrowheads="1"/>
          </p:cNvSpPr>
          <p:nvPr/>
        </p:nvSpPr>
        <p:spPr bwMode="auto">
          <a:xfrm rot="-1243758">
            <a:off x="1692275" y="2205038"/>
            <a:ext cx="503238" cy="863600"/>
          </a:xfrm>
          <a:prstGeom prst="downArrow">
            <a:avLst>
              <a:gd name="adj1" fmla="val 25611"/>
              <a:gd name="adj2" fmla="val 5128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10" name="AutoShape 14"/>
          <p:cNvSpPr>
            <a:spLocks noChangeArrowheads="1"/>
          </p:cNvSpPr>
          <p:nvPr/>
        </p:nvSpPr>
        <p:spPr bwMode="auto">
          <a:xfrm>
            <a:off x="7308850" y="2565400"/>
            <a:ext cx="504825" cy="1223963"/>
          </a:xfrm>
          <a:prstGeom prst="downArrow">
            <a:avLst>
              <a:gd name="adj1" fmla="val 50000"/>
              <a:gd name="adj2" fmla="val 6061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11" name="AutoShape 15"/>
          <p:cNvSpPr>
            <a:spLocks noChangeArrowheads="1"/>
          </p:cNvSpPr>
          <p:nvPr/>
        </p:nvSpPr>
        <p:spPr bwMode="auto">
          <a:xfrm>
            <a:off x="7308850" y="4437063"/>
            <a:ext cx="504825" cy="1223962"/>
          </a:xfrm>
          <a:prstGeom prst="downArrow">
            <a:avLst>
              <a:gd name="adj1" fmla="val 50000"/>
              <a:gd name="adj2" fmla="val 6061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6516688" y="5876925"/>
            <a:ext cx="2087562" cy="366713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6600"/>
                </a:solidFill>
                <a:latin typeface="Arial" charset="0"/>
              </a:rPr>
              <a:t>abattoir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eur droit 31"/>
          <p:cNvCxnSpPr/>
          <p:nvPr/>
        </p:nvCxnSpPr>
        <p:spPr>
          <a:xfrm>
            <a:off x="6507257" y="1201989"/>
            <a:ext cx="7843" cy="1468582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/>
          <p:nvPr/>
        </p:nvCxnSpPr>
        <p:spPr>
          <a:xfrm>
            <a:off x="2667000" y="3123054"/>
            <a:ext cx="6477000" cy="0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410200" y="2514600"/>
            <a:ext cx="2209800" cy="12192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/>
        </p:nvSpPr>
        <p:spPr>
          <a:xfrm>
            <a:off x="762000" y="381001"/>
            <a:ext cx="8368145" cy="6458510"/>
          </a:xfrm>
          <a:custGeom>
            <a:avLst/>
            <a:gdLst>
              <a:gd name="connsiteX0" fmla="*/ 0 w 7924800"/>
              <a:gd name="connsiteY0" fmla="*/ 5237018 h 5237018"/>
              <a:gd name="connsiteX1" fmla="*/ 1995055 w 7924800"/>
              <a:gd name="connsiteY1" fmla="*/ 2078182 h 5237018"/>
              <a:gd name="connsiteX2" fmla="*/ 7924800 w 7924800"/>
              <a:gd name="connsiteY2" fmla="*/ 0 h 523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800" h="5237018">
                <a:moveTo>
                  <a:pt x="0" y="5237018"/>
                </a:moveTo>
                <a:cubicBezTo>
                  <a:pt x="337127" y="4094018"/>
                  <a:pt x="674255" y="2951018"/>
                  <a:pt x="1995055" y="2078182"/>
                </a:cubicBezTo>
                <a:cubicBezTo>
                  <a:pt x="3315855" y="1205346"/>
                  <a:pt x="5620327" y="602673"/>
                  <a:pt x="7924800" y="0"/>
                </a:cubicBezTo>
              </a:path>
            </a:pathLst>
          </a:custGeom>
          <a:noFill/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13855" y="380999"/>
            <a:ext cx="6479546" cy="272924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914400"/>
            <a:ext cx="6400800" cy="147002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fr-FR" dirty="0" smtClean="0"/>
              <a:t>L’élevage </a:t>
            </a:r>
            <a:r>
              <a:rPr lang="fr-FR" dirty="0" smtClean="0"/>
              <a:t>de poules pondeuses</a:t>
            </a:r>
            <a:endParaRPr lang="fr-FR" dirty="0" smtClean="0"/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410200" y="3740727"/>
            <a:ext cx="2438400" cy="4572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Anthony LETORT</a:t>
            </a:r>
          </a:p>
        </p:txBody>
      </p:sp>
      <p:pic>
        <p:nvPicPr>
          <p:cNvPr id="5" name="Picture 5" descr="npo00000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2670571"/>
            <a:ext cx="1833893" cy="8793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" name="Rectangle 5"/>
          <p:cNvSpPr txBox="1">
            <a:spLocks noChangeArrowheads="1"/>
          </p:cNvSpPr>
          <p:nvPr/>
        </p:nvSpPr>
        <p:spPr>
          <a:xfrm>
            <a:off x="1447800" y="5267220"/>
            <a:ext cx="2514600" cy="828780"/>
          </a:xfrm>
          <a:prstGeom prst="rect">
            <a:avLst/>
          </a:prstGeom>
          <a:solidFill>
            <a:schemeClr val="bg1"/>
          </a:solidFill>
        </p:spPr>
        <p:txBody>
          <a:bodyPr vert="horz" lIns="45720" rIns="45720">
            <a:normAutofit fontScale="77500" lnSpcReduction="20000"/>
          </a:bodyPr>
          <a:lstStyle>
            <a:lvl1pPr marL="0" marR="64008" indent="0" algn="ct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ISARA 2A</a:t>
            </a:r>
          </a:p>
          <a:p>
            <a:r>
              <a:rPr lang="fr-FR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UE Bases de la zootechnie</a:t>
            </a:r>
          </a:p>
        </p:txBody>
      </p:sp>
      <p:pic>
        <p:nvPicPr>
          <p:cNvPr id="12" name="Picture 5" descr="poules_batter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72" y="4240773"/>
            <a:ext cx="3455988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70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19200"/>
            <a:ext cx="3532188" cy="4014788"/>
          </a:xfrm>
        </p:spPr>
        <p:txBody>
          <a:bodyPr/>
          <a:lstStyle/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Ovulation</a:t>
            </a:r>
            <a:r>
              <a:rPr lang="fr-FR" smtClean="0"/>
              <a:t> = libération du jaune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>
                <a:solidFill>
                  <a:srgbClr val="FF0000"/>
                </a:solidFill>
              </a:rPr>
              <a:t>Oviposition </a:t>
            </a:r>
            <a:r>
              <a:rPr lang="fr-FR" smtClean="0"/>
              <a:t>= « ponte » = libération de l’œuf complet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2843213" cy="346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sz="2400" smtClean="0"/>
              <a:t>Formation de l’œuf </a:t>
            </a:r>
          </a:p>
        </p:txBody>
      </p:sp>
      <p:pic>
        <p:nvPicPr>
          <p:cNvPr id="32772" name="Picture 4" descr="1640_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1" t="15512" r="26373" b="43636"/>
          <a:stretch>
            <a:fillRect/>
          </a:stretch>
        </p:blipFill>
        <p:spPr bwMode="auto">
          <a:xfrm rot="60000">
            <a:off x="4125913" y="-1588"/>
            <a:ext cx="5018087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25838"/>
            <a:ext cx="3276600" cy="315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838200" y="4724400"/>
            <a:ext cx="2819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 rot="474967">
            <a:off x="322263" y="5018088"/>
            <a:ext cx="3505200" cy="1606550"/>
          </a:xfrm>
          <a:prstGeom prst="rect">
            <a:avLst/>
          </a:prstGeom>
          <a:solidFill>
            <a:schemeClr val="bg1">
              <a:alpha val="6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 rot="474967">
            <a:off x="558800" y="3367088"/>
            <a:ext cx="1670050" cy="1539875"/>
          </a:xfrm>
          <a:prstGeom prst="rect">
            <a:avLst/>
          </a:prstGeom>
          <a:solidFill>
            <a:schemeClr val="bg1">
              <a:alpha val="6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2590800" y="3505200"/>
            <a:ext cx="1371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3" name="Rectangle 21"/>
          <p:cNvSpPr>
            <a:spLocks noGrp="1" noChangeArrowheads="1"/>
          </p:cNvSpPr>
          <p:nvPr>
            <p:ph idx="1"/>
          </p:nvPr>
        </p:nvSpPr>
        <p:spPr>
          <a:xfrm>
            <a:off x="457200" y="5238750"/>
            <a:ext cx="8229600" cy="887413"/>
          </a:xfrm>
        </p:spPr>
        <p:txBody>
          <a:bodyPr/>
          <a:lstStyle/>
          <a:p>
            <a:pPr eaLnBrk="1" hangingPunct="1"/>
            <a:r>
              <a:rPr lang="fr-FR" smtClean="0"/>
              <a:t>En nycthémère de 24h, on observe une </a:t>
            </a:r>
            <a:r>
              <a:rPr lang="fr-FR" smtClean="0">
                <a:solidFill>
                  <a:srgbClr val="FF0000"/>
                </a:solidFill>
              </a:rPr>
              <a:t>série de jours de ponte (un œuf toutes les 26h)</a:t>
            </a:r>
            <a:r>
              <a:rPr lang="fr-FR" smtClean="0"/>
              <a:t> avant un jour sans ponte = </a:t>
            </a:r>
            <a:r>
              <a:rPr lang="fr-FR" smtClean="0">
                <a:solidFill>
                  <a:srgbClr val="FF0000"/>
                </a:solidFill>
              </a:rPr>
              <a:t>jours de pause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Cycle nycthéméral et série de ponte</a:t>
            </a: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>
            <a:off x="684213" y="1989138"/>
            <a:ext cx="7343775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684213" y="1989138"/>
            <a:ext cx="6477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3851275" y="1989138"/>
            <a:ext cx="360045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1331913" y="1844675"/>
            <a:ext cx="0" cy="2889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3851275" y="1844675"/>
            <a:ext cx="0" cy="2889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3419475" y="2205038"/>
            <a:ext cx="792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b="1">
                <a:solidFill>
                  <a:schemeClr val="tx1"/>
                </a:solidFill>
                <a:latin typeface="Times New Roman" pitchFamily="18" charset="0"/>
              </a:rPr>
              <a:t>6h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7019925" y="2205038"/>
            <a:ext cx="792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b="1">
                <a:solidFill>
                  <a:schemeClr val="tx1"/>
                </a:solidFill>
                <a:latin typeface="Times New Roman" pitchFamily="18" charset="0"/>
              </a:rPr>
              <a:t>21h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971550" y="2205038"/>
            <a:ext cx="792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b="1">
                <a:solidFill>
                  <a:schemeClr val="tx1"/>
                </a:solidFill>
                <a:latin typeface="Times New Roman" pitchFamily="18" charset="0"/>
              </a:rPr>
              <a:t>21h</a:t>
            </a:r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>
            <a:off x="7451725" y="1844675"/>
            <a:ext cx="0" cy="2889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1331913" y="981075"/>
            <a:ext cx="2519362" cy="58102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chemeClr val="bg1"/>
                </a:solidFill>
                <a:latin typeface="Times New Roman" pitchFamily="18" charset="0"/>
              </a:rPr>
              <a:t>Bâtiment éteint totalement obscure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3851275" y="1125538"/>
            <a:ext cx="3600450" cy="336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  <a:latin typeface="Times New Roman" pitchFamily="18" charset="0"/>
              </a:rPr>
              <a:t>Bâtiment éclairé</a:t>
            </a:r>
          </a:p>
        </p:txBody>
      </p:sp>
      <p:sp>
        <p:nvSpPr>
          <p:cNvPr id="33806" name="AutoShape 14"/>
          <p:cNvSpPr>
            <a:spLocks noChangeArrowheads="1"/>
          </p:cNvSpPr>
          <p:nvPr/>
        </p:nvSpPr>
        <p:spPr bwMode="auto">
          <a:xfrm>
            <a:off x="4356100" y="2133600"/>
            <a:ext cx="1152525" cy="936625"/>
          </a:xfrm>
          <a:prstGeom prst="triangle">
            <a:avLst>
              <a:gd name="adj" fmla="val 50000"/>
            </a:avLst>
          </a:prstGeom>
          <a:solidFill>
            <a:srgbClr val="0000CC"/>
          </a:solidFill>
          <a:ln w="9525" algn="ctr">
            <a:solidFill>
              <a:srgbClr val="0000CC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3708400" y="2997200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0000CC"/>
                </a:solidFill>
                <a:latin typeface="Times New Roman" pitchFamily="18" charset="0"/>
              </a:rPr>
              <a:t>8h</a:t>
            </a:r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5292725" y="2997200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0000CC"/>
                </a:solidFill>
                <a:latin typeface="Times New Roman" pitchFamily="18" charset="0"/>
              </a:rPr>
              <a:t>15h</a:t>
            </a:r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4500563" y="3141663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b="1">
                <a:solidFill>
                  <a:srgbClr val="0000CC"/>
                </a:solidFill>
                <a:latin typeface="Times New Roman" pitchFamily="18" charset="0"/>
              </a:rPr>
              <a:t>11h</a:t>
            </a:r>
          </a:p>
        </p:txBody>
      </p: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2916238" y="2852738"/>
            <a:ext cx="10080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0000CC"/>
                </a:solidFill>
                <a:latin typeface="Times New Roman" pitchFamily="18" charset="0"/>
              </a:rPr>
              <a:t>Premières pontes</a:t>
            </a:r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5651500" y="2924175"/>
            <a:ext cx="15128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0000CC"/>
                </a:solidFill>
                <a:latin typeface="Times New Roman" pitchFamily="18" charset="0"/>
              </a:rPr>
              <a:t>Dernières pontes</a:t>
            </a:r>
          </a:p>
        </p:txBody>
      </p:sp>
      <p:sp>
        <p:nvSpPr>
          <p:cNvPr id="33812" name="Text Box 20"/>
          <p:cNvSpPr txBox="1">
            <a:spLocks noChangeArrowheads="1"/>
          </p:cNvSpPr>
          <p:nvPr/>
        </p:nvSpPr>
        <p:spPr bwMode="auto">
          <a:xfrm>
            <a:off x="4211638" y="3500438"/>
            <a:ext cx="15128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b="1">
                <a:solidFill>
                  <a:srgbClr val="0000CC"/>
                </a:solidFill>
                <a:latin typeface="Times New Roman" pitchFamily="18" charset="0"/>
              </a:rPr>
              <a:t>Fréquences maximales des pontes</a:t>
            </a:r>
          </a:p>
        </p:txBody>
      </p:sp>
      <p:sp>
        <p:nvSpPr>
          <p:cNvPr id="33814" name="Line 22"/>
          <p:cNvSpPr>
            <a:spLocks noChangeShapeType="1"/>
          </p:cNvSpPr>
          <p:nvPr/>
        </p:nvSpPr>
        <p:spPr bwMode="auto">
          <a:xfrm>
            <a:off x="1331913" y="4797425"/>
            <a:ext cx="61198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2195513" y="4797425"/>
            <a:ext cx="4175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  <a:latin typeface="Times New Roman" pitchFamily="18" charset="0"/>
              </a:rPr>
              <a:t>Nycthémère de 24h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 fonctionnement d’un atelier ponte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2" t="23833" r="25142" b="63104"/>
          <a:stretch>
            <a:fillRect/>
          </a:stretch>
        </p:blipFill>
        <p:spPr bwMode="auto">
          <a:xfrm>
            <a:off x="0" y="1916113"/>
            <a:ext cx="9144000" cy="319246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Courbe de ponte</a:t>
            </a:r>
          </a:p>
        </p:txBody>
      </p:sp>
      <p:pic>
        <p:nvPicPr>
          <p:cNvPr id="35843" name="Picture 3" descr="1643_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9" t="52611" r="16278" b="20267"/>
          <a:stretch>
            <a:fillRect/>
          </a:stretch>
        </p:blipFill>
        <p:spPr bwMode="auto">
          <a:xfrm>
            <a:off x="395288" y="981075"/>
            <a:ext cx="6588125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468313" y="2852738"/>
            <a:ext cx="65516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7092950" y="2636838"/>
            <a:ext cx="20510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b="1">
                <a:solidFill>
                  <a:srgbClr val="FF0000"/>
                </a:solidFill>
                <a:latin typeface="Times New Roman" pitchFamily="18" charset="0"/>
              </a:rPr>
              <a:t>Seuil de rentabilité : 65%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Bâtiments poules pondeuses</a:t>
            </a:r>
          </a:p>
        </p:txBody>
      </p:sp>
      <p:pic>
        <p:nvPicPr>
          <p:cNvPr id="36867" name="Picture 3" descr="poules_batter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52513"/>
            <a:ext cx="345598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042988" y="4005263"/>
            <a:ext cx="2592387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  <a:latin typeface="Times New Roman" pitchFamily="18" charset="0"/>
              </a:rPr>
              <a:t>Cage individuelle</a:t>
            </a: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Minimum 550 cm²/poule</a:t>
            </a: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Perchoir 15cm</a:t>
            </a:r>
          </a:p>
          <a:p>
            <a:pPr eaLnBrk="1" hangingPunct="1"/>
            <a:r>
              <a:rPr lang="fr-FR" sz="1800" b="1">
                <a:solidFill>
                  <a:schemeClr val="tx1"/>
                </a:solidFill>
                <a:latin typeface="Times New Roman" pitchFamily="18" charset="0"/>
              </a:rPr>
              <a:t>90 % des élevages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900113" y="6165850"/>
            <a:ext cx="720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2012 : directive Européenne Bien-être = interdiction des cages 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5219700" y="4005263"/>
            <a:ext cx="2663825" cy="174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  <a:latin typeface="Times New Roman" pitchFamily="18" charset="0"/>
              </a:rPr>
              <a:t>Libre parcours/ Plein-air</a:t>
            </a: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Minimum 6 poules /m² en bâtiment</a:t>
            </a: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Times New Roman" pitchFamily="18" charset="0"/>
              </a:rPr>
              <a:t>Minimum 4 poule/m² à l’extérieur</a:t>
            </a:r>
          </a:p>
        </p:txBody>
      </p:sp>
      <p:pic>
        <p:nvPicPr>
          <p:cNvPr id="36871" name="Picture 7" descr="poules_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052513"/>
            <a:ext cx="17843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fr-FR" smtClean="0">
              <a:solidFill>
                <a:srgbClr val="FF0000"/>
              </a:solidFill>
            </a:endParaRPr>
          </a:p>
          <a:p>
            <a:pPr eaLnBrk="1" hangingPunct="1"/>
            <a:endParaRPr lang="fr-FR" smtClean="0">
              <a:solidFill>
                <a:srgbClr val="FF0000"/>
              </a:solidFill>
            </a:endParaRPr>
          </a:p>
          <a:p>
            <a:pPr eaLnBrk="1" hangingPunct="1"/>
            <a:endParaRPr lang="fr-FR" smtClean="0">
              <a:solidFill>
                <a:srgbClr val="FF0000"/>
              </a:solidFill>
            </a:endParaRPr>
          </a:p>
          <a:p>
            <a:pPr eaLnBrk="1" hangingPunct="1"/>
            <a:endParaRPr lang="fr-FR" smtClean="0">
              <a:solidFill>
                <a:srgbClr val="FF0000"/>
              </a:solidFill>
            </a:endParaRPr>
          </a:p>
          <a:p>
            <a:pPr eaLnBrk="1" hangingPunct="1"/>
            <a:endParaRPr lang="fr-FR" smtClean="0">
              <a:solidFill>
                <a:srgbClr val="FF0000"/>
              </a:solidFill>
            </a:endParaRPr>
          </a:p>
          <a:p>
            <a:pPr eaLnBrk="1" hangingPunct="1"/>
            <a:endParaRPr lang="fr-FR" smtClean="0">
              <a:solidFill>
                <a:srgbClr val="FF0000"/>
              </a:solidFill>
            </a:endParaRPr>
          </a:p>
          <a:p>
            <a:pPr eaLnBrk="1" hangingPunct="1"/>
            <a:endParaRPr lang="fr-FR" smtClean="0">
              <a:solidFill>
                <a:srgbClr val="FF0000"/>
              </a:solidFill>
            </a:endParaRPr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Souches</a:t>
            </a:r>
          </a:p>
        </p:txBody>
      </p:sp>
      <p:graphicFrame>
        <p:nvGraphicFramePr>
          <p:cNvPr id="217092" name="Group 4"/>
          <p:cNvGraphicFramePr>
            <a:graphicFrameLocks noGrp="1"/>
          </p:cNvGraphicFramePr>
          <p:nvPr/>
        </p:nvGraphicFramePr>
        <p:xfrm>
          <a:off x="395288" y="981075"/>
          <a:ext cx="8229600" cy="5064124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604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Arial" charset="0"/>
                        </a:rPr>
                        <a:t>Souche à œufs colorés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Souche à œufs blancs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5097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Arial" charset="0"/>
                        </a:rPr>
                        <a:t>Isabrown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Arial" charset="0"/>
                        </a:rPr>
                        <a:t>    (90%)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Arial" charset="0"/>
                        </a:rPr>
                        <a:t>Hisex blanche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747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Arial" charset="0"/>
                        </a:rPr>
                        <a:t>Shaver Brown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Arial" charset="0"/>
                        </a:rPr>
                        <a:t>Shaver blanche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747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Arial" charset="0"/>
                        </a:rPr>
                        <a:t>Lohmann Brown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Arial" charset="0"/>
                        </a:rPr>
                        <a:t>Isa babcock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914" name="Picture 26" descr="rous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652963"/>
            <a:ext cx="1524000" cy="1257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5" name="Picture 27" descr="6-pictur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213100"/>
            <a:ext cx="1473200" cy="1258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6" name="Picture 28" descr="NB%20ZOOM1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700213"/>
            <a:ext cx="1441450" cy="12112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7" name="Picture 29" descr="IMAGES%2520SH566_Page_01_Image_POULE%2520CS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652963"/>
            <a:ext cx="1014413" cy="12461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Maturité sexuelle atteinte à l’âge de 6 mois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Pas de cycle de reproduction saisonnier 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Durée de gestation : 3 mois, 3 semaines, 3 jours  = 115 jours</a:t>
            </a:r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4 semaines d’allaitement = 28 jours</a:t>
            </a:r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algn="ctr" eaLnBrk="1" hangingPunct="1"/>
            <a:r>
              <a:rPr lang="fr-FR" smtClean="0">
                <a:solidFill>
                  <a:srgbClr val="FF0000"/>
                </a:solidFill>
              </a:rPr>
              <a:t>= 21 semaines de l’insémination au sevrage</a:t>
            </a:r>
          </a:p>
          <a:p>
            <a:pPr algn="ctr" eaLnBrk="1" hangingPunct="1"/>
            <a:r>
              <a:rPr lang="fr-FR" smtClean="0">
                <a:solidFill>
                  <a:srgbClr val="FF0000"/>
                </a:solidFill>
              </a:rPr>
              <a:t>= 2,4 mises bas par an possible</a:t>
            </a:r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Quelques repères techniques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lvl="1" eaLnBrk="1" hangingPunct="1"/>
            <a:endParaRPr lang="fr-FR" smtClean="0"/>
          </a:p>
          <a:p>
            <a:pPr lvl="1" eaLnBrk="1" hangingPunct="1"/>
            <a:endParaRPr lang="fr-FR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L’insémination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39750" y="3068638"/>
            <a:ext cx="7272338" cy="895350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fr-FR" sz="2400" b="1">
                <a:solidFill>
                  <a:schemeClr val="tx1"/>
                </a:solidFill>
                <a:latin typeface="Times New Roman" pitchFamily="18" charset="0"/>
              </a:rPr>
              <a:t>Mode naturel :</a:t>
            </a:r>
          </a:p>
          <a:p>
            <a:pPr>
              <a:spcBef>
                <a:spcPct val="20000"/>
              </a:spcBef>
            </a:pPr>
            <a:r>
              <a:rPr lang="fr-FR" sz="2400">
                <a:solidFill>
                  <a:schemeClr val="tx1"/>
                </a:solidFill>
                <a:latin typeface="Times New Roman" pitchFamily="18" charset="0"/>
              </a:rPr>
              <a:t>Intervalle Sevrage Oestrus : 2 à 8 jours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539750" y="1196975"/>
            <a:ext cx="7304088" cy="13335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fr-FR" sz="2400" b="1">
                <a:solidFill>
                  <a:schemeClr val="tx1"/>
                </a:solidFill>
                <a:latin typeface="Times New Roman" pitchFamily="18" charset="0"/>
              </a:rPr>
              <a:t>Synchronisation des chaleurs</a:t>
            </a:r>
            <a:r>
              <a:rPr lang="fr-FR" sz="2400">
                <a:solidFill>
                  <a:schemeClr val="tx1"/>
                </a:solidFill>
                <a:latin typeface="Times New Roman" pitchFamily="18" charset="0"/>
              </a:rPr>
              <a:t> :</a:t>
            </a:r>
          </a:p>
          <a:p>
            <a:pPr>
              <a:spcBef>
                <a:spcPct val="20000"/>
              </a:spcBef>
            </a:pPr>
            <a:r>
              <a:rPr lang="fr-FR" sz="2400">
                <a:solidFill>
                  <a:schemeClr val="tx1"/>
                </a:solidFill>
                <a:latin typeface="Times New Roman" pitchFamily="18" charset="0"/>
              </a:rPr>
              <a:t>18 jours de traitement hormonal</a:t>
            </a:r>
          </a:p>
          <a:p>
            <a:pPr>
              <a:spcBef>
                <a:spcPct val="20000"/>
              </a:spcBef>
            </a:pPr>
            <a:r>
              <a:rPr lang="fr-FR" sz="2400">
                <a:solidFill>
                  <a:schemeClr val="tx1"/>
                </a:solidFill>
                <a:latin typeface="Times New Roman" pitchFamily="18" charset="0"/>
              </a:rPr>
              <a:t>Insémination 5 jours après</a:t>
            </a:r>
          </a:p>
        </p:txBody>
      </p:sp>
      <p:pic>
        <p:nvPicPr>
          <p:cNvPr id="6150" name="Picture 6" descr="verraterie 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2"/>
          <a:stretch>
            <a:fillRect/>
          </a:stretch>
        </p:blipFill>
        <p:spPr bwMode="auto">
          <a:xfrm>
            <a:off x="4572000" y="4508500"/>
            <a:ext cx="32512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611188" y="5013325"/>
            <a:ext cx="3600450" cy="90487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fr-FR" sz="2400" b="1">
                <a:solidFill>
                  <a:srgbClr val="FF0000"/>
                </a:solidFill>
                <a:latin typeface="Times New Roman" pitchFamily="18" charset="0"/>
              </a:rPr>
              <a:t>Insémination naturelle </a:t>
            </a:r>
          </a:p>
          <a:p>
            <a:pPr>
              <a:spcBef>
                <a:spcPct val="20000"/>
              </a:spcBef>
            </a:pPr>
            <a:r>
              <a:rPr lang="fr-FR" sz="2400" b="1">
                <a:solidFill>
                  <a:srgbClr val="FF0000"/>
                </a:solidFill>
                <a:latin typeface="Times New Roman" pitchFamily="18" charset="0"/>
              </a:rPr>
              <a:t>ou </a:t>
            </a:r>
            <a:r>
              <a:rPr lang="fr-FR" sz="2400" b="1" i="1">
                <a:solidFill>
                  <a:srgbClr val="FF0000"/>
                </a:solidFill>
                <a:latin typeface="Times New Roman" pitchFamily="18" charset="0"/>
              </a:rPr>
              <a:t>Artificielle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fr-FR" sz="2400" smtClean="0"/>
              <a:t>Première dichotomie des systèmes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50800" y="484188"/>
          <a:ext cx="8431213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Graphique" r:id="rId4" imgW="7238977" imgH="5495769" progId="Excel.Chart.8">
                  <p:embed/>
                </p:oleObj>
              </mc:Choice>
              <mc:Fallback>
                <p:oleObj name="Graphique" r:id="rId4" imgW="7238977" imgH="5495769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" y="484188"/>
                        <a:ext cx="8431213" cy="640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6084888" y="5734050"/>
            <a:ext cx="71913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 flipH="1">
            <a:off x="1258888" y="2781300"/>
            <a:ext cx="433387" cy="6477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395288" y="3573463"/>
            <a:ext cx="1079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fumier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877050" y="5589588"/>
            <a:ext cx="1079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lisier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8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684213" y="855663"/>
          <a:ext cx="8064500" cy="590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Graphique" r:id="rId4" imgW="3695531" imgH="2705183" progId="Excel.Chart.8">
                  <p:embed/>
                </p:oleObj>
              </mc:Choice>
              <mc:Fallback>
                <p:oleObj name="Graphique" r:id="rId4" imgW="3695531" imgH="2705183" progId="Excel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855663"/>
                        <a:ext cx="8064500" cy="590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Deuxième dichotomie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0" y="1628775"/>
            <a:ext cx="20510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Sélectionneurs</a:t>
            </a:r>
          </a:p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Multiplicateurs F1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0" y="4437063"/>
            <a:ext cx="2700338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Investissement financier limité </a:t>
            </a:r>
          </a:p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Investissement temps élevé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011863" y="5229225"/>
            <a:ext cx="27003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Même ambiance microbienne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156325" y="1268413"/>
            <a:ext cx="205105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Investissement temps limité</a:t>
            </a:r>
          </a:p>
          <a:p>
            <a:pPr eaLnBrk="1" hangingPunct="1"/>
            <a:r>
              <a:rPr lang="fr-FR" sz="1800">
                <a:solidFill>
                  <a:srgbClr val="FF0000"/>
                </a:solidFill>
                <a:latin typeface="Times New Roman" pitchFamily="18" charset="0"/>
              </a:rPr>
              <a:t>Marché réduit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1835150" y="1484313"/>
            <a:ext cx="5616575" cy="3960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Gestation / Maternité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50825" y="1052513"/>
            <a:ext cx="2087563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Insémination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700338" y="2492375"/>
            <a:ext cx="2087562" cy="9159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Entrée dans le bâtiment « gestantes »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4284663" y="3789363"/>
            <a:ext cx="2087562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Entrée en maternité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258888" y="1773238"/>
            <a:ext cx="2087562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Échographie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5724525" y="4724400"/>
            <a:ext cx="2087563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Mises bas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6516688" y="5529263"/>
            <a:ext cx="2303462" cy="13287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12 porcelets en moyenne</a:t>
            </a:r>
          </a:p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 (1,5 à 2 kg chacun)</a:t>
            </a:r>
          </a:p>
          <a:p>
            <a:pPr eaLnBrk="1" hangingPunct="1"/>
            <a:r>
              <a:rPr lang="fr-FR" sz="1200" i="1">
                <a:solidFill>
                  <a:srgbClr val="0000CC"/>
                </a:solidFill>
                <a:latin typeface="Arial" charset="0"/>
              </a:rPr>
              <a:t>14 mamelles en moy.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2555875" y="1268413"/>
            <a:ext cx="1584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FF0000"/>
                </a:solidFill>
                <a:latin typeface="Comic Sans MS" pitchFamily="66" charset="0"/>
              </a:rPr>
              <a:t>1 mois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3708400" y="2060575"/>
            <a:ext cx="1584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FF0000"/>
                </a:solidFill>
                <a:latin typeface="Comic Sans MS" pitchFamily="66" charset="0"/>
              </a:rPr>
              <a:t>1 semaine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6516688" y="4292600"/>
            <a:ext cx="1584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FF0000"/>
                </a:solidFill>
                <a:latin typeface="Comic Sans MS" pitchFamily="66" charset="0"/>
              </a:rPr>
              <a:t>1 semaine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1619250" y="1484313"/>
            <a:ext cx="6048375" cy="410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Sevrage / Post-sevrage /Engraissement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250825" y="1052513"/>
            <a:ext cx="2087563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Mise-bas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476375" y="1773238"/>
            <a:ext cx="2087563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Maternité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2771775" y="2565400"/>
            <a:ext cx="2087563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Nurserie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3924300" y="3500438"/>
            <a:ext cx="2087563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Post-Sevrage</a:t>
            </a:r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323850" y="2349500"/>
            <a:ext cx="662463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6948488" y="2133600"/>
            <a:ext cx="1727200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FF0000"/>
                </a:solidFill>
                <a:latin typeface="Arial" charset="0"/>
              </a:rPr>
              <a:t>Sevrage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48263" y="4508500"/>
            <a:ext cx="2087562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  <a:latin typeface="Arial" charset="0"/>
              </a:rPr>
              <a:t>Engraissement</a:t>
            </a:r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468313" y="5876925"/>
            <a:ext cx="662463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7092950" y="5661025"/>
            <a:ext cx="1727200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FF0000"/>
                </a:solidFill>
                <a:latin typeface="Arial" charset="0"/>
              </a:rPr>
              <a:t>Abattage</a:t>
            </a:r>
          </a:p>
        </p:txBody>
      </p: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2484438" y="6078538"/>
            <a:ext cx="324167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chemeClr val="tx1"/>
                </a:solidFill>
                <a:latin typeface="Comic Sans MS" pitchFamily="66" charset="0"/>
              </a:rPr>
              <a:t>Objectif : 12O kg vif, </a:t>
            </a:r>
          </a:p>
          <a:p>
            <a:pPr eaLnBrk="1" hangingPunct="1"/>
            <a:r>
              <a:rPr lang="fr-FR" sz="1800">
                <a:solidFill>
                  <a:schemeClr val="tx1"/>
                </a:solidFill>
                <a:latin typeface="Comic Sans MS" pitchFamily="66" charset="0"/>
              </a:rPr>
              <a:t>moins de 182j (26 semaines)</a:t>
            </a:r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3563938" y="1773238"/>
            <a:ext cx="230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FR" sz="1400" i="1">
                <a:solidFill>
                  <a:srgbClr val="0000CC"/>
                </a:solidFill>
                <a:latin typeface="Times New Roman" pitchFamily="18" charset="0"/>
              </a:rPr>
              <a:t>Durée : 4 semaines</a:t>
            </a: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4859338" y="2565400"/>
            <a:ext cx="230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FR" sz="1400" i="1">
                <a:solidFill>
                  <a:srgbClr val="0000CC"/>
                </a:solidFill>
                <a:latin typeface="Times New Roman" pitchFamily="18" charset="0"/>
              </a:rPr>
              <a:t>Durée : 2 semaines</a:t>
            </a:r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6300788" y="3573463"/>
            <a:ext cx="230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FR" sz="1400" i="1">
                <a:solidFill>
                  <a:srgbClr val="0000CC"/>
                </a:solidFill>
                <a:latin typeface="Times New Roman" pitchFamily="18" charset="0"/>
              </a:rPr>
              <a:t>Durée : 5 semaines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bleu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ln w="28575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17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bleu</Template>
  <TotalTime>423</TotalTime>
  <Words>1177</Words>
  <Application>Microsoft Office PowerPoint</Application>
  <PresentationFormat>Affichage à l'écran (4:3)</PresentationFormat>
  <Paragraphs>410</Paragraphs>
  <Slides>36</Slides>
  <Notes>35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2" baseType="lpstr">
      <vt:lpstr>Calibri</vt:lpstr>
      <vt:lpstr>Arial</vt:lpstr>
      <vt:lpstr>Times New Roman</vt:lpstr>
      <vt:lpstr>Comic Sans MS</vt:lpstr>
      <vt:lpstr>Thème bleu</vt:lpstr>
      <vt:lpstr>Graphique Microsoft Office Excel</vt:lpstr>
      <vt:lpstr>L’élevage porcin</vt:lpstr>
      <vt:lpstr>Un peu de vocabulaire</vt:lpstr>
      <vt:lpstr>Les différentes phases de production</vt:lpstr>
      <vt:lpstr>Quelques repères techniques</vt:lpstr>
      <vt:lpstr>L’insémination</vt:lpstr>
      <vt:lpstr>Première dichotomie des systèmes</vt:lpstr>
      <vt:lpstr>Deuxième dichotomie</vt:lpstr>
      <vt:lpstr>Gestation / Maternité</vt:lpstr>
      <vt:lpstr>Sevrage / Post-sevrage /Engraissement</vt:lpstr>
      <vt:lpstr>Présentation PowerPoint</vt:lpstr>
      <vt:lpstr>La conduite en 7 bandes</vt:lpstr>
      <vt:lpstr>Spécificités de l’intensification </vt:lpstr>
      <vt:lpstr>L’alimentation porcine</vt:lpstr>
      <vt:lpstr>Une production essentiellement bretonne</vt:lpstr>
      <vt:lpstr>Présentation PowerPoint</vt:lpstr>
      <vt:lpstr>Le large-white français</vt:lpstr>
      <vt:lpstr>Le landrace français</vt:lpstr>
      <vt:lpstr>Le piétrain</vt:lpstr>
      <vt:lpstr>Les croisements</vt:lpstr>
      <vt:lpstr>Présentation PowerPoint</vt:lpstr>
      <vt:lpstr>L’élevage de volaille de chair</vt:lpstr>
      <vt:lpstr>Les élevages « chair » en France</vt:lpstr>
      <vt:lpstr>L’approvisionnement en animaux</vt:lpstr>
      <vt:lpstr>Les ateliers chair</vt:lpstr>
      <vt:lpstr>Particularités zootechniques des Oiseaux</vt:lpstr>
      <vt:lpstr>Importance de la température pour les poussins</vt:lpstr>
      <vt:lpstr>Atelier chair : fonctionnement bande unique</vt:lpstr>
      <vt:lpstr>Anatomie digestive</vt:lpstr>
      <vt:lpstr>Qualités en chair</vt:lpstr>
      <vt:lpstr>L’élevage de poules pondeuses</vt:lpstr>
      <vt:lpstr>Formation de l’œuf </vt:lpstr>
      <vt:lpstr>Cycle nycthéméral et série de ponte</vt:lpstr>
      <vt:lpstr>Le fonctionnement d’un atelier ponte</vt:lpstr>
      <vt:lpstr>Courbe de ponte</vt:lpstr>
      <vt:lpstr>Bâtiments poules pondeuses</vt:lpstr>
      <vt:lpstr>Souches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LETORT</dc:creator>
  <cp:lastModifiedBy>Anthony LETORT</cp:lastModifiedBy>
  <cp:revision>57</cp:revision>
  <cp:lastPrinted>1601-01-01T00:00:00Z</cp:lastPrinted>
  <dcterms:created xsi:type="dcterms:W3CDTF">1601-01-01T00:00:00Z</dcterms:created>
  <dcterms:modified xsi:type="dcterms:W3CDTF">2012-10-09T08:24:22Z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